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6"/>
  </p:notesMasterIdLst>
  <p:handoutMasterIdLst>
    <p:handoutMasterId r:id="rId57"/>
  </p:handoutMasterIdLst>
  <p:sldIdLst>
    <p:sldId id="256" r:id="rId2"/>
    <p:sldId id="257" r:id="rId3"/>
    <p:sldId id="258" r:id="rId4"/>
    <p:sldId id="259" r:id="rId5"/>
    <p:sldId id="260" r:id="rId6"/>
    <p:sldId id="261" r:id="rId7"/>
    <p:sldId id="262" r:id="rId8"/>
    <p:sldId id="263" r:id="rId9"/>
    <p:sldId id="264" r:id="rId10"/>
    <p:sldId id="265" r:id="rId11"/>
    <p:sldId id="266" r:id="rId12"/>
    <p:sldId id="323" r:id="rId13"/>
    <p:sldId id="267" r:id="rId14"/>
    <p:sldId id="268" r:id="rId15"/>
    <p:sldId id="269" r:id="rId16"/>
    <p:sldId id="270" r:id="rId17"/>
    <p:sldId id="271" r:id="rId18"/>
    <p:sldId id="272" r:id="rId19"/>
    <p:sldId id="324" r:id="rId20"/>
    <p:sldId id="273" r:id="rId21"/>
    <p:sldId id="274" r:id="rId22"/>
    <p:sldId id="326"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7" r:id="rId39"/>
    <p:sldId id="298"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20" r:id="rId53"/>
    <p:sldId id="321" r:id="rId54"/>
    <p:sldId id="322" r:id="rId55"/>
  </p:sldIdLst>
  <p:sldSz cx="9144000" cy="6858000" type="screen4x3"/>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t-EE" sz="2800" dirty="0"/>
              <a:t>KSA taotletud kultuurid 2017</a:t>
            </a:r>
          </a:p>
          <a:p>
            <a:pPr>
              <a:defRPr/>
            </a:pPr>
            <a:endParaRPr lang="et-EE" dirty="0"/>
          </a:p>
        </c:rich>
      </c:tx>
      <c:layout>
        <c:manualLayout>
          <c:xMode val="edge"/>
          <c:yMode val="edge"/>
          <c:x val="0.11535378390201224"/>
          <c:y val="0"/>
        </c:manualLayout>
      </c:layout>
      <c:overlay val="1"/>
    </c:title>
    <c:autoTitleDeleted val="0"/>
    <c:plotArea>
      <c:layout>
        <c:manualLayout>
          <c:layoutTarget val="inner"/>
          <c:xMode val="edge"/>
          <c:yMode val="edge"/>
          <c:x val="6.501588806187189E-2"/>
          <c:y val="0.19906585540443841"/>
          <c:w val="0.53812969685218992"/>
          <c:h val="0.75358775555354462"/>
        </c:manualLayout>
      </c:layout>
      <c:pieChart>
        <c:varyColors val="1"/>
        <c:ser>
          <c:idx val="0"/>
          <c:order val="0"/>
          <c:dLbls>
            <c:spPr>
              <a:noFill/>
              <a:ln>
                <a:noFill/>
              </a:ln>
              <a:effectLst/>
            </c:spPr>
            <c:txPr>
              <a:bodyPr/>
              <a:lstStyle/>
              <a:p>
                <a:pPr>
                  <a:defRPr sz="16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KSA!$A$87:$A$95</c:f>
              <c:strCache>
                <c:ptCount val="9"/>
                <c:pt idx="0">
                  <c:v>must sõstar 45,46 ha</c:v>
                </c:pt>
                <c:pt idx="1">
                  <c:v>õunapuu 25,40 ha</c:v>
                </c:pt>
                <c:pt idx="2">
                  <c:v>viljapuu- ja marjaaiad väikestel pindadel 10,83 ha</c:v>
                </c:pt>
                <c:pt idx="3">
                  <c:v>vaarikas 8,72 ha</c:v>
                </c:pt>
                <c:pt idx="4">
                  <c:v>ploomipuu 6,16 ha</c:v>
                </c:pt>
                <c:pt idx="5">
                  <c:v>aroonia 3,89 ha</c:v>
                </c:pt>
                <c:pt idx="6">
                  <c:v>mustikas 2,5 ha</c:v>
                </c:pt>
                <c:pt idx="7">
                  <c:v>pirnipuu 0,51 ha</c:v>
                </c:pt>
                <c:pt idx="8">
                  <c:v>astelpaju 0,35 ha</c:v>
                </c:pt>
              </c:strCache>
            </c:strRef>
          </c:cat>
          <c:val>
            <c:numRef>
              <c:f>KSA!$B$87:$B$95</c:f>
              <c:numCache>
                <c:formatCode>General</c:formatCode>
                <c:ptCount val="9"/>
                <c:pt idx="0">
                  <c:v>45.46</c:v>
                </c:pt>
                <c:pt idx="1">
                  <c:v>25.4</c:v>
                </c:pt>
                <c:pt idx="2">
                  <c:v>10.83</c:v>
                </c:pt>
                <c:pt idx="3">
                  <c:v>8.7199999999999989</c:v>
                </c:pt>
                <c:pt idx="4">
                  <c:v>6.1599999999999975</c:v>
                </c:pt>
                <c:pt idx="5">
                  <c:v>3.8899999999999997</c:v>
                </c:pt>
                <c:pt idx="6">
                  <c:v>2.5</c:v>
                </c:pt>
                <c:pt idx="7">
                  <c:v>0.51</c:v>
                </c:pt>
                <c:pt idx="8">
                  <c:v>0.35000000000000031</c:v>
                </c:pt>
              </c:numCache>
            </c:numRef>
          </c:val>
          <c:extLst>
            <c:ext xmlns:c16="http://schemas.microsoft.com/office/drawing/2014/chart" uri="{C3380CC4-5D6E-409C-BE32-E72D297353CC}">
              <c16:uniqueId val="{00000000-1A31-4BEB-BD99-E326F755B82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5733418069663319"/>
          <c:y val="1.7340186643336298E-2"/>
          <c:w val="0.32807393603843332"/>
          <c:h val="0.98265981335666375"/>
        </c:manualLayout>
      </c:layout>
      <c:overlay val="0"/>
      <c:txPr>
        <a:bodyPr/>
        <a:lstStyle/>
        <a:p>
          <a:pPr>
            <a:defRPr sz="1600" b="1"/>
          </a:pPr>
          <a:endParaRPr lang="en-US"/>
        </a:p>
      </c:txPr>
    </c:legend>
    <c:plotVisOnly val="1"/>
    <c:dispBlanksAs val="zero"/>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0.59593</cdr:x>
      <cdr:y>0.05361</cdr:y>
    </cdr:from>
    <cdr:to>
      <cdr:x>0.73547</cdr:x>
      <cdr:y>0.27739</cdr:y>
    </cdr:to>
    <cdr:sp macro="" textlink="">
      <cdr:nvSpPr>
        <cdr:cNvPr id="2" name="TextBox 1"/>
        <cdr:cNvSpPr txBox="1"/>
      </cdr:nvSpPr>
      <cdr:spPr>
        <a:xfrm xmlns:a="http://schemas.openxmlformats.org/drawingml/2006/main">
          <a:off x="3905250" y="21907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t-EE"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54211FE0-9A20-470E-A368-838F7358FF5E}" type="datetimeFigureOut">
              <a:rPr lang="et-EE" smtClean="0"/>
              <a:t>09.11.2017</a:t>
            </a:fld>
            <a:endParaRPr lang="et-EE"/>
          </a:p>
        </p:txBody>
      </p:sp>
      <p:sp>
        <p:nvSpPr>
          <p:cNvPr id="4" name="Footer Placeholder 3"/>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940BDB12-2405-4F78-9AC2-18D847876B8F}" type="slidenum">
              <a:rPr lang="et-EE" smtClean="0"/>
              <a:t>‹#›</a:t>
            </a:fld>
            <a:endParaRPr lang="et-EE"/>
          </a:p>
        </p:txBody>
      </p:sp>
    </p:spTree>
    <p:extLst>
      <p:ext uri="{BB962C8B-B14F-4D97-AF65-F5344CB8AC3E}">
        <p14:creationId xmlns:p14="http://schemas.microsoft.com/office/powerpoint/2010/main" val="2849240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0"/>
            <a:ext cx="4301541" cy="33988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622797" y="0"/>
            <a:ext cx="4301541" cy="339884"/>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992665" y="3228896"/>
            <a:ext cx="7941309" cy="3058954"/>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6456611"/>
            <a:ext cx="4301541" cy="339884"/>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622797" y="6456611"/>
            <a:ext cx="4301541" cy="33988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t-EE" sz="12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t-E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81201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dirty="0"/>
          </a:p>
        </p:txBody>
      </p:sp>
      <p:sp>
        <p:nvSpPr>
          <p:cNvPr id="86" name="Shape 86"/>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469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890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790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94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13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140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538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2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24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8" name="Shape 188"/>
          <p:cNvSpPr txBox="1">
            <a:spLocks noGrp="1"/>
          </p:cNvSpPr>
          <p:nvPr>
            <p:ph type="body" idx="1"/>
          </p:nvPr>
        </p:nvSpPr>
        <p:spPr>
          <a:xfrm>
            <a:off x="992665" y="3228896"/>
            <a:ext cx="7941309" cy="305895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89" name="Shape 189"/>
          <p:cNvSpPr txBox="1">
            <a:spLocks noGrp="1"/>
          </p:cNvSpPr>
          <p:nvPr>
            <p:ph type="sldNum" idx="12"/>
          </p:nvPr>
        </p:nvSpPr>
        <p:spPr>
          <a:xfrm>
            <a:off x="5622797" y="6456611"/>
            <a:ext cx="4301541" cy="339884"/>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t-EE" sz="1200" b="0" i="0" u="none" strike="noStrike" cap="none">
                <a:solidFill>
                  <a:schemeClr val="dk1"/>
                </a:solidFill>
                <a:latin typeface="Calibri"/>
                <a:ea typeface="Calibri"/>
                <a:cs typeface="Calibri"/>
                <a:sym typeface="Calibri"/>
              </a:rPr>
              <a:pPr marL="0" marR="0" lvl="0" indent="0" algn="r" rtl="0">
                <a:spcBef>
                  <a:spcPts val="0"/>
                </a:spcBef>
                <a:buSzPct val="25000"/>
                <a:buNone/>
              </a:pPr>
              <a:t>20</a:t>
            </a:fld>
            <a:endParaRPr lang="et-E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6010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95" name="Shape 19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70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dirty="0"/>
          </a:p>
        </p:txBody>
      </p:sp>
      <p:sp>
        <p:nvSpPr>
          <p:cNvPr id="93" name="Shape 9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677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992665" y="3228896"/>
            <a:ext cx="7941310" cy="3058954"/>
          </a:xfrm>
          <a:prstGeom prst="rect">
            <a:avLst/>
          </a:prstGeom>
        </p:spPr>
        <p:txBody>
          <a:bodyPr lIns="91425" tIns="91425" rIns="91425" bIns="91425" anchor="t" anchorCtr="0">
            <a:noAutofit/>
          </a:bodyPr>
          <a:lstStyle/>
          <a:p>
            <a:pPr lvl="0" rtl="0">
              <a:spcBef>
                <a:spcPts val="0"/>
              </a:spcBef>
              <a:buNone/>
            </a:pPr>
            <a:endParaRPr/>
          </a:p>
        </p:txBody>
      </p:sp>
      <p:sp>
        <p:nvSpPr>
          <p:cNvPr id="227" name="Shape 22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895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563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39" name="Shape 23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03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50" name="Shape 250"/>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2160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946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461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65" name="Shape 26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5618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71" name="Shape 27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5628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64424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85" name="Shape 28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475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dirty="0"/>
          </a:p>
        </p:txBody>
      </p:sp>
      <p:sp>
        <p:nvSpPr>
          <p:cNvPr id="99" name="Shape 9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889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971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299" name="Shape 29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1694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075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10" name="Shape 310"/>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627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13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385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766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02186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75" name="Shape 37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222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81" name="Shape 38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1320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dirty="0"/>
          </a:p>
        </p:txBody>
      </p:sp>
      <p:sp>
        <p:nvSpPr>
          <p:cNvPr id="105" name="Shape 10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008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88" name="Shape 38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5026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396" name="Shape 396"/>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5854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404" name="Shape 404"/>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7460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412" name="Shape 412"/>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7628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058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58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992665" y="3228896"/>
            <a:ext cx="7941310" cy="3058954"/>
          </a:xfrm>
          <a:prstGeom prst="rect">
            <a:avLst/>
          </a:prstGeom>
        </p:spPr>
        <p:txBody>
          <a:bodyPr lIns="91425" tIns="91425" rIns="91425" bIns="91425" anchor="t" anchorCtr="0">
            <a:noAutofit/>
          </a:bodyPr>
          <a:lstStyle/>
          <a:p>
            <a:pPr lvl="0">
              <a:spcBef>
                <a:spcPts val="0"/>
              </a:spcBef>
              <a:buNone/>
            </a:pPr>
            <a:endParaRPr/>
          </a:p>
        </p:txBody>
      </p:sp>
      <p:sp>
        <p:nvSpPr>
          <p:cNvPr id="431" name="Shape 431"/>
          <p:cNvSpPr txBox="1">
            <a:spLocks noGrp="1"/>
          </p:cNvSpPr>
          <p:nvPr>
            <p:ph type="sldNum" idx="12"/>
          </p:nvPr>
        </p:nvSpPr>
        <p:spPr>
          <a:xfrm>
            <a:off x="5622797" y="6456611"/>
            <a:ext cx="4301543" cy="339884"/>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t-EE"/>
              <a:pPr lvl="0">
                <a:spcBef>
                  <a:spcPts val="0"/>
                </a:spcBef>
                <a:buClr>
                  <a:srgbClr val="000000"/>
                </a:buClr>
                <a:buSzPct val="25000"/>
                <a:buFont typeface="Arial"/>
                <a:buNone/>
              </a:pPr>
              <a:t>49</a:t>
            </a:fld>
            <a:endParaRPr lang="et-EE"/>
          </a:p>
        </p:txBody>
      </p:sp>
    </p:spTree>
    <p:extLst>
      <p:ext uri="{BB962C8B-B14F-4D97-AF65-F5344CB8AC3E}">
        <p14:creationId xmlns:p14="http://schemas.microsoft.com/office/powerpoint/2010/main" val="12144427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992665" y="3228896"/>
            <a:ext cx="7941310" cy="3058954"/>
          </a:xfrm>
          <a:prstGeom prst="rect">
            <a:avLst/>
          </a:prstGeom>
        </p:spPr>
        <p:txBody>
          <a:bodyPr lIns="91425" tIns="91425" rIns="91425" bIns="91425" anchor="t" anchorCtr="0">
            <a:noAutofit/>
          </a:bodyPr>
          <a:lstStyle/>
          <a:p>
            <a:pPr lvl="0">
              <a:spcBef>
                <a:spcPts val="0"/>
              </a:spcBef>
              <a:buNone/>
            </a:pPr>
            <a:endParaRPr/>
          </a:p>
        </p:txBody>
      </p:sp>
      <p:sp>
        <p:nvSpPr>
          <p:cNvPr id="439" name="Shape 439"/>
          <p:cNvSpPr txBox="1">
            <a:spLocks noGrp="1"/>
          </p:cNvSpPr>
          <p:nvPr>
            <p:ph type="sldNum" idx="12"/>
          </p:nvPr>
        </p:nvSpPr>
        <p:spPr>
          <a:xfrm>
            <a:off x="5622797" y="6456611"/>
            <a:ext cx="4301543" cy="339884"/>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t-EE"/>
              <a:pPr lvl="0">
                <a:spcBef>
                  <a:spcPts val="0"/>
                </a:spcBef>
                <a:buClr>
                  <a:srgbClr val="000000"/>
                </a:buClr>
                <a:buSzPct val="25000"/>
                <a:buFont typeface="Arial"/>
                <a:buNone/>
              </a:pPr>
              <a:t>50</a:t>
            </a:fld>
            <a:endParaRPr lang="et-EE"/>
          </a:p>
        </p:txBody>
      </p:sp>
    </p:spTree>
    <p:extLst>
      <p:ext uri="{BB962C8B-B14F-4D97-AF65-F5344CB8AC3E}">
        <p14:creationId xmlns:p14="http://schemas.microsoft.com/office/powerpoint/2010/main" val="2050945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243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0" name="Shape 500"/>
          <p:cNvSpPr txBox="1">
            <a:spLocks noGrp="1"/>
          </p:cNvSpPr>
          <p:nvPr>
            <p:ph type="body" idx="1"/>
          </p:nvPr>
        </p:nvSpPr>
        <p:spPr>
          <a:xfrm>
            <a:off x="992665" y="3228896"/>
            <a:ext cx="7941310" cy="3058954"/>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txBox="1">
            <a:spLocks noGrp="1"/>
          </p:cNvSpPr>
          <p:nvPr>
            <p:ph type="sldNum" idx="12"/>
          </p:nvPr>
        </p:nvSpPr>
        <p:spPr>
          <a:xfrm>
            <a:off x="5622797" y="6456611"/>
            <a:ext cx="4301543" cy="339884"/>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t-EE"/>
              <a:pPr lvl="0">
                <a:spcBef>
                  <a:spcPts val="0"/>
                </a:spcBef>
                <a:buClr>
                  <a:srgbClr val="000000"/>
                </a:buClr>
                <a:buSzPct val="25000"/>
                <a:buFont typeface="Arial"/>
                <a:buNone/>
              </a:pPr>
              <a:t>52</a:t>
            </a:fld>
            <a:endParaRPr lang="et-EE"/>
          </a:p>
        </p:txBody>
      </p:sp>
    </p:spTree>
    <p:extLst>
      <p:ext uri="{BB962C8B-B14F-4D97-AF65-F5344CB8AC3E}">
        <p14:creationId xmlns:p14="http://schemas.microsoft.com/office/powerpoint/2010/main" val="252316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dirty="0"/>
          </a:p>
        </p:txBody>
      </p:sp>
      <p:sp>
        <p:nvSpPr>
          <p:cNvPr id="111" name="Shape 111"/>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6597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509" name="Shape 50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645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515" name="Shape 51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16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dirty="0"/>
          </a:p>
        </p:txBody>
      </p:sp>
      <p:sp>
        <p:nvSpPr>
          <p:cNvPr id="117" name="Shape 117"/>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37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5512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29" name="Shape 129"/>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723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992665" y="3228896"/>
            <a:ext cx="7941309" cy="3058954"/>
          </a:xfrm>
          <a:prstGeom prst="rect">
            <a:avLst/>
          </a:prstGeom>
        </p:spPr>
        <p:txBody>
          <a:bodyPr lIns="91425" tIns="91425" rIns="91425" bIns="91425" anchor="t" anchorCtr="0">
            <a:noAutofit/>
          </a:bodyPr>
          <a:lstStyle/>
          <a:p>
            <a:pPr lvl="0">
              <a:spcBef>
                <a:spcPts val="0"/>
              </a:spcBef>
              <a:buNone/>
            </a:pPr>
            <a:endParaRPr/>
          </a:p>
        </p:txBody>
      </p:sp>
      <p:sp>
        <p:nvSpPr>
          <p:cNvPr id="135" name="Shape 135"/>
          <p:cNvSpPr>
            <a:spLocks noGrp="1" noRot="1" noChangeAspect="1"/>
          </p:cNvSpPr>
          <p:nvPr>
            <p:ph type="sldImg" idx="2"/>
          </p:nvPr>
        </p:nvSpPr>
        <p:spPr>
          <a:xfrm>
            <a:off x="3263900" y="509588"/>
            <a:ext cx="3398838" cy="25495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5936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10" name="Täisnurkne kolmnur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ealkiri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t-EE"/>
              <a:t>Klõpsake tiitlilaadi muutmiseks</a:t>
            </a:r>
            <a:endParaRPr kumimoji="0" lang="en-US"/>
          </a:p>
        </p:txBody>
      </p:sp>
      <p:sp>
        <p:nvSpPr>
          <p:cNvPr id="17" name="Alapealkiri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t-EE"/>
              <a:t>Klõpsake juhtslaidi alamtiitli laadi redigeerimiseks</a:t>
            </a:r>
            <a:endParaRPr kumimoji="0" lang="en-US"/>
          </a:p>
        </p:txBody>
      </p:sp>
      <p:grpSp>
        <p:nvGrpSpPr>
          <p:cNvPr id="2" name="Rühm 1"/>
          <p:cNvGrpSpPr/>
          <p:nvPr/>
        </p:nvGrpSpPr>
        <p:grpSpPr>
          <a:xfrm>
            <a:off x="-3765" y="4953000"/>
            <a:ext cx="9147765" cy="1912088"/>
            <a:chOff x="-3765" y="4832896"/>
            <a:chExt cx="9147765" cy="2032192"/>
          </a:xfrm>
        </p:grpSpPr>
        <p:sp>
          <p:nvSpPr>
            <p:cNvPr id="7" name="Vabakuju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Vabakuju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Vabakuju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irgkonnek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Kuupäeva kohatäide 29"/>
          <p:cNvSpPr>
            <a:spLocks noGrp="1"/>
          </p:cNvSpPr>
          <p:nvPr>
            <p:ph type="dt" sz="half" idx="10"/>
          </p:nvPr>
        </p:nvSpPr>
        <p:spPr/>
        <p:txBody>
          <a:bodyPr/>
          <a:lstStyle>
            <a:lvl1pPr>
              <a:defRPr>
                <a:solidFill>
                  <a:srgbClr val="FFFFFF"/>
                </a:solidFill>
              </a:defRPr>
            </a:lvl1pPr>
            <a:extLst/>
          </a:lstStyle>
          <a:p>
            <a:endParaRPr lang="et-EE"/>
          </a:p>
        </p:txBody>
      </p:sp>
      <p:sp>
        <p:nvSpPr>
          <p:cNvPr id="19" name="Jaluse kohatäide 18"/>
          <p:cNvSpPr>
            <a:spLocks noGrp="1"/>
          </p:cNvSpPr>
          <p:nvPr>
            <p:ph type="ftr" sz="quarter" idx="11"/>
          </p:nvPr>
        </p:nvSpPr>
        <p:spPr/>
        <p:txBody>
          <a:bodyPr/>
          <a:lstStyle>
            <a:lvl1pPr>
              <a:defRPr>
                <a:solidFill>
                  <a:schemeClr val="accent1">
                    <a:tint val="20000"/>
                  </a:schemeClr>
                </a:solidFill>
              </a:defRPr>
            </a:lvl1pPr>
            <a:extLst/>
          </a:lstStyle>
          <a:p>
            <a:endParaRPr lang="et-EE"/>
          </a:p>
        </p:txBody>
      </p:sp>
      <p:sp>
        <p:nvSpPr>
          <p:cNvPr id="27" name="Slaidinumbri kohatäide 26"/>
          <p:cNvSpPr>
            <a:spLocks noGrp="1"/>
          </p:cNvSpPr>
          <p:nvPr>
            <p:ph type="sldNum" sz="quarter" idx="12"/>
          </p:nvPr>
        </p:nvSpPr>
        <p:spPr/>
        <p:txBody>
          <a:bodyPr/>
          <a:lstStyle>
            <a:lvl1pPr>
              <a:defRPr>
                <a:solidFill>
                  <a:srgbClr val="FFFFFF"/>
                </a:solidFill>
              </a:defRPr>
            </a:lvl1pPr>
            <a:extLst/>
          </a:lstStyle>
          <a:p>
            <a:pPr marL="0" marR="0" lvl="0" indent="0" algn="r" rtl="0">
              <a:spcBef>
                <a:spcPts val="0"/>
              </a:spcBef>
              <a:buSzPct val="25000"/>
              <a:buNone/>
            </a:pPr>
            <a:fld id="{00000000-1234-1234-1234-123412341234}" type="slidenum">
              <a:rPr lang="et-EE"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kumimoji="0" lang="et-EE"/>
              <a:t>Klõpsake tiitlilaadi muutmiseks</a:t>
            </a:r>
            <a:endParaRPr kumimoji="0" lang="en-US"/>
          </a:p>
        </p:txBody>
      </p:sp>
      <p:sp>
        <p:nvSpPr>
          <p:cNvPr id="3" name="Vertikaalteksti kohatäide 2"/>
          <p:cNvSpPr>
            <a:spLocks noGrp="1"/>
          </p:cNvSpPr>
          <p:nvPr>
            <p:ph type="body" orient="vert" idx="1"/>
          </p:nvPr>
        </p:nvSpPr>
        <p:spPr>
          <a:xfrm>
            <a:off x="457200" y="1481329"/>
            <a:ext cx="8229600" cy="4386071"/>
          </a:xfrm>
        </p:spPr>
        <p:txBody>
          <a:bodyPr vert="eaVer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4" name="Kuupäeva kohatäide 3"/>
          <p:cNvSpPr>
            <a:spLocks noGrp="1"/>
          </p:cNvSpPr>
          <p:nvPr>
            <p:ph type="dt" sz="half" idx="10"/>
          </p:nvPr>
        </p:nvSpPr>
        <p:spPr/>
        <p:txBody>
          <a:bodyPr/>
          <a:lstStyle/>
          <a:p>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844013" y="274640"/>
            <a:ext cx="1777470" cy="5592761"/>
          </a:xfrm>
        </p:spPr>
        <p:txBody>
          <a:bodyPr vert="eaVert"/>
          <a:lstStyle/>
          <a:p>
            <a:r>
              <a:rPr kumimoji="0" lang="et-EE"/>
              <a:t>Klõpsake tiitlilaadi muutmiseks</a:t>
            </a:r>
            <a:endParaRPr kumimoji="0" lang="en-US"/>
          </a:p>
        </p:txBody>
      </p:sp>
      <p:sp>
        <p:nvSpPr>
          <p:cNvPr id="3" name="Vertikaalteksti kohatäide 2"/>
          <p:cNvSpPr>
            <a:spLocks noGrp="1"/>
          </p:cNvSpPr>
          <p:nvPr>
            <p:ph type="body" orient="vert" idx="1"/>
          </p:nvPr>
        </p:nvSpPr>
        <p:spPr>
          <a:xfrm>
            <a:off x="457200" y="274641"/>
            <a:ext cx="6324600" cy="5592760"/>
          </a:xfrm>
        </p:spPr>
        <p:txBody>
          <a:bodyPr vert="eaVer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4" name="Kuupäeva kohatäide 3"/>
          <p:cNvSpPr>
            <a:spLocks noGrp="1"/>
          </p:cNvSpPr>
          <p:nvPr>
            <p:ph type="dt" sz="half" idx="10"/>
          </p:nvPr>
        </p:nvSpPr>
        <p:spPr/>
        <p:txBody>
          <a:bodyPr/>
          <a:lstStyle/>
          <a:p>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3" name="Sisu kohatäide 2"/>
          <p:cNvSpPr>
            <a:spLocks noGrp="1"/>
          </p:cNvSpPr>
          <p:nvPr>
            <p:ph idx="1"/>
          </p:nvPr>
        </p:nvSpPr>
        <p:spPr/>
        <p:txBody>
          <a:bodyPr/>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4" name="Kuupäeva kohatäide 3"/>
          <p:cNvSpPr>
            <a:spLocks noGrp="1"/>
          </p:cNvSpPr>
          <p:nvPr>
            <p:ph type="dt" sz="half" idx="10"/>
          </p:nvPr>
        </p:nvSpPr>
        <p:spPr/>
        <p:txBody>
          <a:bodyPr/>
          <a:lstStyle/>
          <a:p>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b="0" i="0" u="none" strike="noStrike" cap="none">
              <a:solidFill>
                <a:srgbClr val="888888"/>
              </a:solidFill>
              <a:latin typeface="Calibri"/>
              <a:ea typeface="Calibri"/>
              <a:cs typeface="Calibri"/>
              <a:sym typeface="Calibri"/>
            </a:endParaRPr>
          </a:p>
        </p:txBody>
      </p:sp>
      <p:sp>
        <p:nvSpPr>
          <p:cNvPr id="7" name="Pealkiri 6"/>
          <p:cNvSpPr>
            <a:spLocks noGrp="1"/>
          </p:cNvSpPr>
          <p:nvPr>
            <p:ph type="title"/>
          </p:nvPr>
        </p:nvSpPr>
        <p:spPr/>
        <p:txBody>
          <a:bodyPr rtlCol="0"/>
          <a:lstStyle/>
          <a:p>
            <a:r>
              <a:rPr kumimoji="0" lang="et-EE"/>
              <a:t>Klõpsake tiitlilaadi muutmiseks</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t-EE"/>
              <a:t>Klõpsake tiitlilaadi muutmiseks</a:t>
            </a:r>
            <a:endParaRPr kumimoji="0" lang="en-US"/>
          </a:p>
        </p:txBody>
      </p:sp>
      <p:sp>
        <p:nvSpPr>
          <p:cNvPr id="3" name="Teksti kohatäid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t-EE"/>
              <a:t>Klõpsake juhtslaidi teksti laadide redigeerimiseks</a:t>
            </a:r>
          </a:p>
        </p:txBody>
      </p:sp>
      <p:sp>
        <p:nvSpPr>
          <p:cNvPr id="4" name="Kuupäeva kohatäide 3"/>
          <p:cNvSpPr>
            <a:spLocks noGrp="1"/>
          </p:cNvSpPr>
          <p:nvPr>
            <p:ph type="dt" sz="half" idx="10"/>
          </p:nvPr>
        </p:nvSpPr>
        <p:spPr/>
        <p:txBody>
          <a:bodyPr/>
          <a:lstStyle/>
          <a:p>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
        <p:nvSpPr>
          <p:cNvPr id="7" name="Rööpnoo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Rööpnoo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3" name="Sisu kohatäide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4" name="Sisu kohatäide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5" name="Kuupäeva kohatäide 4"/>
          <p:cNvSpPr>
            <a:spLocks noGrp="1"/>
          </p:cNvSpPr>
          <p:nvPr>
            <p:ph type="dt" sz="half" idx="10"/>
          </p:nvPr>
        </p:nvSpPr>
        <p:spPr/>
        <p:txBody>
          <a:bodyPr/>
          <a:lstStyle/>
          <a:p>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b="0" i="0" u="none" strike="noStrike" cap="none">
              <a:solidFill>
                <a:srgbClr val="888888"/>
              </a:solidFill>
              <a:latin typeface="Calibri"/>
              <a:ea typeface="Calibri"/>
              <a:cs typeface="Calibri"/>
              <a:sym typeface="Calibri"/>
            </a:endParaRPr>
          </a:p>
        </p:txBody>
      </p:sp>
      <p:sp>
        <p:nvSpPr>
          <p:cNvPr id="8" name="Pealkiri 7"/>
          <p:cNvSpPr>
            <a:spLocks noGrp="1"/>
          </p:cNvSpPr>
          <p:nvPr>
            <p:ph type="title"/>
          </p:nvPr>
        </p:nvSpPr>
        <p:spPr/>
        <p:txBody>
          <a:bodyPr rtlCol="0"/>
          <a:lstStyle/>
          <a:p>
            <a:r>
              <a:rPr kumimoji="0" lang="et-EE"/>
              <a:t>Klõpsake tiitlilaadi muutmiseks</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3050"/>
            <a:ext cx="8229600" cy="1143000"/>
          </a:xfrm>
        </p:spPr>
        <p:txBody>
          <a:bodyPr anchor="ctr"/>
          <a:lstStyle>
            <a:lvl1pPr>
              <a:defRPr/>
            </a:lvl1pPr>
            <a:extLst/>
          </a:lstStyle>
          <a:p>
            <a:r>
              <a:rPr kumimoji="0" lang="et-EE"/>
              <a:t>Klõpsake tiitlilaadi muutmiseks</a:t>
            </a:r>
            <a:endParaRPr kumimoji="0" lang="en-US"/>
          </a:p>
        </p:txBody>
      </p:sp>
      <p:sp>
        <p:nvSpPr>
          <p:cNvPr id="3" name="Teksti kohatäid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t-EE"/>
              <a:t>Klõpsake juhtslaidi teksti laadide redigeerimiseks</a:t>
            </a:r>
          </a:p>
        </p:txBody>
      </p:sp>
      <p:sp>
        <p:nvSpPr>
          <p:cNvPr id="4" name="Teksti kohatäid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t-EE"/>
              <a:t>Klõpsake juhtslaidi teksti laadide redigeerimiseks</a:t>
            </a:r>
          </a:p>
        </p:txBody>
      </p:sp>
      <p:sp>
        <p:nvSpPr>
          <p:cNvPr id="5" name="Sisu kohatäide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6" name="Sisu kohatäide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7" name="Kuupäeva kohatäide 6"/>
          <p:cNvSpPr>
            <a:spLocks noGrp="1"/>
          </p:cNvSpPr>
          <p:nvPr>
            <p:ph type="dt" sz="half" idx="10"/>
          </p:nvPr>
        </p:nvSpPr>
        <p:spPr/>
        <p:txBody>
          <a:bodyPr/>
          <a:lstStyle/>
          <a:p>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tiitel">
    <p:spTree>
      <p:nvGrpSpPr>
        <p:cNvPr id="1" name=""/>
        <p:cNvGrpSpPr/>
        <p:nvPr/>
      </p:nvGrpSpPr>
      <p:grpSpPr>
        <a:xfrm>
          <a:off x="0" y="0"/>
          <a:ext cx="0" cy="0"/>
          <a:chOff x="0" y="0"/>
          <a:chExt cx="0" cy="0"/>
        </a:xfrm>
      </p:grpSpPr>
      <p:sp>
        <p:nvSpPr>
          <p:cNvPr id="3" name="Kuupäeva kohatäide 2"/>
          <p:cNvSpPr>
            <a:spLocks noGrp="1"/>
          </p:cNvSpPr>
          <p:nvPr>
            <p:ph type="dt" sz="half" idx="10"/>
          </p:nvPr>
        </p:nvSpPr>
        <p:spPr/>
        <p:txBody>
          <a:bodyPr/>
          <a:lstStyle/>
          <a:p>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
        <p:nvSpPr>
          <p:cNvPr id="6" name="Pealkiri 5"/>
          <p:cNvSpPr>
            <a:spLocks noGrp="1"/>
          </p:cNvSpPr>
          <p:nvPr>
            <p:ph type="title"/>
          </p:nvPr>
        </p:nvSpPr>
        <p:spPr/>
        <p:txBody>
          <a:bodyPr rtlCol="0"/>
          <a:lstStyle/>
          <a:p>
            <a:r>
              <a:rPr kumimoji="0" lang="et-EE"/>
              <a:t>Klõpsake tiitlilaadi muutmiseks</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t-EE"/>
              <a:t>Klõpsake tiitlilaadi muutmiseks</a:t>
            </a:r>
            <a:endParaRPr kumimoji="0" lang="en-US"/>
          </a:p>
        </p:txBody>
      </p:sp>
      <p:sp>
        <p:nvSpPr>
          <p:cNvPr id="3" name="Teksti kohatäid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t-EE"/>
              <a:t>Klõpsake juhtslaidi teksti laadide redigeerimiseks</a:t>
            </a:r>
          </a:p>
        </p:txBody>
      </p:sp>
      <p:sp>
        <p:nvSpPr>
          <p:cNvPr id="4" name="Sisu kohatäide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t-EE"/>
              <a:t>Klõpsake juhtslaidi teksti laadide redigeerimiseks</a:t>
            </a:r>
          </a:p>
          <a:p>
            <a:pPr lvl="1" eaLnBrk="1" latinLnBrk="0" hangingPunct="1"/>
            <a:r>
              <a:rPr lang="et-EE"/>
              <a:t>Teine tase</a:t>
            </a:r>
          </a:p>
          <a:p>
            <a:pPr lvl="2" eaLnBrk="1" latinLnBrk="0" hangingPunct="1"/>
            <a:r>
              <a:rPr lang="et-EE"/>
              <a:t>Kolmas tase</a:t>
            </a:r>
          </a:p>
          <a:p>
            <a:pPr lvl="3" eaLnBrk="1" latinLnBrk="0" hangingPunct="1"/>
            <a:r>
              <a:rPr lang="et-EE"/>
              <a:t>Neljas tase</a:t>
            </a:r>
          </a:p>
          <a:p>
            <a:pPr lvl="4" eaLnBrk="1" latinLnBrk="0" hangingPunct="1"/>
            <a:r>
              <a:rPr lang="et-EE"/>
              <a:t>Viies tase</a:t>
            </a:r>
            <a:endParaRPr kumimoji="0" lang="en-US"/>
          </a:p>
        </p:txBody>
      </p:sp>
      <p:sp>
        <p:nvSpPr>
          <p:cNvPr id="5" name="Kuupäeva kohatäide 4"/>
          <p:cNvSpPr>
            <a:spLocks noGrp="1"/>
          </p:cNvSpPr>
          <p:nvPr>
            <p:ph type="dt" sz="half" idx="10"/>
          </p:nvPr>
        </p:nvSpPr>
        <p:spPr>
          <a:xfrm>
            <a:off x="6727032" y="6407944"/>
            <a:ext cx="1920240" cy="365760"/>
          </a:xfrm>
        </p:spPr>
        <p:txBody>
          <a:bodyPr/>
          <a:lstStyle/>
          <a:p>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4" name="Teksti kohatäid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t-EE"/>
              <a:t>Klõpsake juhtslaidi teksti laadide redigeerimiseks</a:t>
            </a:r>
          </a:p>
        </p:txBody>
      </p:sp>
      <p:sp>
        <p:nvSpPr>
          <p:cNvPr id="3" name="Pildi kohatäid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t-EE"/>
              <a:t>Pildi lisamiseks klõpsake ikooni</a:t>
            </a:r>
            <a:endParaRPr kumimoji="0" lang="en-US" dirty="0"/>
          </a:p>
        </p:txBody>
      </p:sp>
      <p:sp>
        <p:nvSpPr>
          <p:cNvPr id="5" name="Kuupäeva kohatäide 4"/>
          <p:cNvSpPr>
            <a:spLocks noGrp="1"/>
          </p:cNvSpPr>
          <p:nvPr>
            <p:ph type="dt" sz="half" idx="10"/>
          </p:nvPr>
        </p:nvSpPr>
        <p:spPr/>
        <p:txBody>
          <a:bodyPr/>
          <a:lstStyle>
            <a:lvl1pPr>
              <a:defRPr>
                <a:solidFill>
                  <a:schemeClr val="tx1"/>
                </a:solidFill>
              </a:defRPr>
            </a:lvl1pPr>
            <a:extLst/>
          </a:lstStyle>
          <a:p>
            <a:endParaRPr lang="et-EE"/>
          </a:p>
        </p:txBody>
      </p:sp>
      <p:sp>
        <p:nvSpPr>
          <p:cNvPr id="6" name="Jaluse kohatäid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t-EE"/>
          </a:p>
        </p:txBody>
      </p:sp>
      <p:sp>
        <p:nvSpPr>
          <p:cNvPr id="7" name="Slaidinumbri kohatäide 6"/>
          <p:cNvSpPr>
            <a:spLocks noGrp="1"/>
          </p:cNvSpPr>
          <p:nvPr>
            <p:ph type="sldNum" sz="quarter" idx="12"/>
          </p:nvPr>
        </p:nvSpPr>
        <p:spPr/>
        <p:txBody>
          <a:bodyPr/>
          <a:lstStyle>
            <a:lvl1pPr>
              <a:defRPr>
                <a:solidFill>
                  <a:schemeClr val="tx1"/>
                </a:solidFill>
              </a:defRPr>
            </a:lvl1pPr>
            <a:extLst/>
          </a:lstStyle>
          <a:p>
            <a:pPr marL="0" marR="0" lvl="0" indent="0" algn="r" rtl="0">
              <a:spcBef>
                <a:spcPts val="0"/>
              </a:spcBef>
              <a:buSzPct val="25000"/>
              <a:buNone/>
            </a:pPr>
            <a:fld id="{00000000-1234-1234-1234-123412341234}" type="slidenum">
              <a:rPr lang="et-EE" sz="1200"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a:solidFill>
                <a:srgbClr val="888888"/>
              </a:solidFill>
              <a:latin typeface="Calibri"/>
              <a:ea typeface="Calibri"/>
              <a:cs typeface="Calibri"/>
              <a:sym typeface="Calibri"/>
            </a:endParaRPr>
          </a:p>
        </p:txBody>
      </p:sp>
      <p:sp>
        <p:nvSpPr>
          <p:cNvPr id="2" name="Pealkiri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t-EE"/>
              <a:t>Klõpsake tiitlilaadi muutmiseks</a:t>
            </a:r>
            <a:endParaRPr kumimoji="0" lang="en-US"/>
          </a:p>
        </p:txBody>
      </p:sp>
      <p:sp>
        <p:nvSpPr>
          <p:cNvPr id="8" name="Vabakuju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Vabakuju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äisnurkne kolmnur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irgkonnek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Rööpnoo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Rööpnoo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Vabakuju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Vabakuju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äisnurkne kolmnur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irgkonnek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Pealkirja kohatäid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t-EE"/>
              <a:t>Klõpsake tiitlilaadi muutmiseks</a:t>
            </a:r>
            <a:endParaRPr kumimoji="0" lang="en-US"/>
          </a:p>
        </p:txBody>
      </p:sp>
      <p:sp>
        <p:nvSpPr>
          <p:cNvPr id="30" name="Teksti kohatäide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t-EE"/>
              <a:t>Klõpsake juhtslaidi teksti laadide redigeerimiseks</a:t>
            </a:r>
          </a:p>
          <a:p>
            <a:pPr lvl="1" eaLnBrk="1" latinLnBrk="0" hangingPunct="1"/>
            <a:r>
              <a:rPr kumimoji="0" lang="et-EE"/>
              <a:t>Teine tase</a:t>
            </a:r>
          </a:p>
          <a:p>
            <a:pPr lvl="2" eaLnBrk="1" latinLnBrk="0" hangingPunct="1"/>
            <a:r>
              <a:rPr kumimoji="0" lang="et-EE"/>
              <a:t>Kolmas tase</a:t>
            </a:r>
          </a:p>
          <a:p>
            <a:pPr lvl="3" eaLnBrk="1" latinLnBrk="0" hangingPunct="1"/>
            <a:r>
              <a:rPr kumimoji="0" lang="et-EE"/>
              <a:t>Neljas tase</a:t>
            </a:r>
          </a:p>
          <a:p>
            <a:pPr lvl="4" eaLnBrk="1" latinLnBrk="0" hangingPunct="1"/>
            <a:r>
              <a:rPr kumimoji="0" lang="et-EE"/>
              <a:t>Viies tase</a:t>
            </a:r>
            <a:endParaRPr kumimoji="0" lang="en-US"/>
          </a:p>
        </p:txBody>
      </p:sp>
      <p:sp>
        <p:nvSpPr>
          <p:cNvPr id="10" name="Kuupäeva kohatäid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t-EE"/>
          </a:p>
        </p:txBody>
      </p:sp>
      <p:sp>
        <p:nvSpPr>
          <p:cNvPr id="22" name="Jaluse kohatäid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t-EE"/>
          </a:p>
        </p:txBody>
      </p:sp>
      <p:sp>
        <p:nvSpPr>
          <p:cNvPr id="18" name="Slaidinumbri kohatäid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marL="0" marR="0" lvl="0" indent="0" algn="r" rtl="0">
              <a:spcBef>
                <a:spcPts val="0"/>
              </a:spcBef>
              <a:buSzPct val="25000"/>
              <a:buNone/>
            </a:pPr>
            <a:fld id="{00000000-1234-1234-1234-123412341234}" type="slidenum">
              <a:rPr lang="et-EE" sz="1200" b="0" i="0" u="none" strike="noStrike" cap="none" smtClean="0">
                <a:solidFill>
                  <a:srgbClr val="888888"/>
                </a:solidFill>
                <a:latin typeface="Calibri"/>
                <a:ea typeface="Calibri"/>
                <a:cs typeface="Calibri"/>
                <a:sym typeface="Calibri"/>
              </a:rPr>
              <a:pPr marL="0" marR="0" lvl="0" indent="0" algn="r" rtl="0">
                <a:spcBef>
                  <a:spcPts val="0"/>
                </a:spcBef>
                <a:buSzPct val="25000"/>
                <a:buNone/>
              </a:pPr>
              <a:t>‹#›</a:t>
            </a:fld>
            <a:endParaRPr lang="et-EE" sz="1200" b="0" i="0" u="none" strike="noStrike" cap="none">
              <a:solidFill>
                <a:srgbClr val="888888"/>
              </a:solidFill>
              <a:latin typeface="Calibri"/>
              <a:ea typeface="Calibri"/>
              <a:cs typeface="Calibri"/>
              <a:sym typeface="Calibri"/>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ak.rapina.ee/jaan/puuv/taimek/taimek_fot/08,06ppl.jpg" TargetMode="External"/><Relationship Id="rId3" Type="http://schemas.openxmlformats.org/officeDocument/2006/relationships/hyperlink" Target="http://ak.rapina.ee/jaan/puuv/taimek/taimek_fot/06,05,31oiel.jpg" TargetMode="External"/><Relationship Id="rId7" Type="http://schemas.openxmlformats.org/officeDocument/2006/relationships/hyperlink" Target="http://ak.rapina.ee/jaan/puuv/taimek/taimek_fot/08,07,30pi_vorgendiv.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ak.rapina.ee/jaan/puuv/taimek/taimek_fot/08,06vvk1.jpg" TargetMode="External"/><Relationship Id="rId11" Type="http://schemas.openxmlformats.org/officeDocument/2006/relationships/hyperlink" Target="http://ak.rapina.ee/jaan/puuv/taimek/taimek_fot/08,06,17kilt.jpg" TargetMode="External"/><Relationship Id="rId5" Type="http://schemas.openxmlformats.org/officeDocument/2006/relationships/hyperlink" Target="http://ak.rapina.ee/jaan/puuv/taimek/taimek_fot/08,06,17ouol1.jpg" TargetMode="External"/><Relationship Id="rId10" Type="http://schemas.openxmlformats.org/officeDocument/2006/relationships/hyperlink" Target="http://ak.rapina.ee/jaan/puuv/taimek/taimek_fot/nalkvaab.jpg" TargetMode="External"/><Relationship Id="rId4" Type="http://schemas.openxmlformats.org/officeDocument/2006/relationships/hyperlink" Target="http://ak.rapina.ee/jaan/puuv/taimek/taimek_fot/08,06,17pps8.jpg" TargetMode="External"/><Relationship Id="rId9" Type="http://schemas.openxmlformats.org/officeDocument/2006/relationships/hyperlink" Target="http://ak.rapina.ee/jaan/puuv/taimek/taimek_fot/08,06,17plv3.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ak.rapina.ee/jaan/puuv/taimek/taimek_fot/tuvepol6.jpg" TargetMode="External"/><Relationship Id="rId3" Type="http://schemas.openxmlformats.org/officeDocument/2006/relationships/hyperlink" Target="http://ak.rapina.ee/jaan/puuv/taimek/taimek_fot/okt.jpg" TargetMode="External"/><Relationship Id="rId7" Type="http://schemas.openxmlformats.org/officeDocument/2006/relationships/hyperlink" Target="http://ak.rapina.ee/jaan/puuv/taimek/taimek_fot/seenvahk.jp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ak.rapina.ee/jaan/puuv/taimek/taimek_fot/juurevahk.jpg" TargetMode="External"/><Relationship Id="rId11" Type="http://schemas.openxmlformats.org/officeDocument/2006/relationships/hyperlink" Target="http://ak.rapina.ee/jaan/puuv/taimek/taimek_fot/.jpg" TargetMode="External"/><Relationship Id="rId5" Type="http://schemas.openxmlformats.org/officeDocument/2006/relationships/hyperlink" Target="http://ak.rapina.ee/jaan/puuv/taimek/taimek_fot/08,06,28ojk.jpg" TargetMode="External"/><Relationship Id="rId10" Type="http://schemas.openxmlformats.org/officeDocument/2006/relationships/hyperlink" Target="http://ak.rapina.ee/jaan/puuv/taimek/taimek_fot/kylmaseen.jpg" TargetMode="External"/><Relationship Id="rId4" Type="http://schemas.openxmlformats.org/officeDocument/2006/relationships/hyperlink" Target="http://ak.rapina.ee/jaan/puuv/taimek/taimek_fot/08,06,17pkt1.jpg" TargetMode="External"/><Relationship Id="rId9" Type="http://schemas.openxmlformats.org/officeDocument/2006/relationships/hyperlink" Target="http://ak.rapina.ee/jaan/puuv/taimek/taimek_fot/koorepolet.jpg"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ak.rapina.ee/jaan/puuv/taimek/taimek_fot/kokkomyk.jpg" TargetMode="External"/><Relationship Id="rId3" Type="http://schemas.openxmlformats.org/officeDocument/2006/relationships/hyperlink" Target="http://ak.rapina.ee/jaan/puuv/taimek/taimek_fot/luuv_mad.jpg" TargetMode="External"/><Relationship Id="rId7" Type="http://schemas.openxmlformats.org/officeDocument/2006/relationships/hyperlink" Target="http://ak.rapina.ee/jaan/puuv/taimek/taimek_fot/08,06,17lvlp.jp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ak.rapina.ee/jaan/puuv/taimek/taimek_fot/08,07,30monilia.jpg" TargetMode="External"/><Relationship Id="rId5" Type="http://schemas.openxmlformats.org/officeDocument/2006/relationships/hyperlink" Target="http://ak.rapina.ee/jaan/puuv/taimek/taimek_fot/luuvilj_mad16.06.05.jpg" TargetMode="External"/><Relationship Id="rId10" Type="http://schemas.openxmlformats.org/officeDocument/2006/relationships/hyperlink" Target="http://ak.rapina.ee/jaan/puuv/taimek/taimek_fot/hobeleh_vilj.jpg" TargetMode="External"/><Relationship Id="rId4" Type="http://schemas.openxmlformats.org/officeDocument/2006/relationships/hyperlink" Target="http://ak.rapina.ee/jaan/puuv/taimek/taimek_fot/08,06luuv_madanik2.jpg" TargetMode="External"/><Relationship Id="rId9" Type="http://schemas.openxmlformats.org/officeDocument/2006/relationships/hyperlink" Target="http://ak.rapina.ee/jaan/puuv/taimek/taimek_fot/hobeleh.jpg"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ak.rapina.ee/jaan/puuv/taimek/taimek_fot/08hahkhallitus.jpg" TargetMode="External"/><Relationship Id="rId3" Type="http://schemas.openxmlformats.org/officeDocument/2006/relationships/hyperlink" Target="http://ak.rapina.ee/jaan/puuv/taimek/taimek_fot/08,05,23mol.jpg" TargetMode="External"/><Relationship Id="rId7" Type="http://schemas.openxmlformats.org/officeDocument/2006/relationships/hyperlink" Target="http://ak.rapina.ee/jaan/puuv/taimek/taimek_fot/maasikalest.jp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ak.rapina.ee/jaan/puuv/taimek/taimek_fot/08,04.20pahks.jpg" TargetMode="External"/><Relationship Id="rId5" Type="http://schemas.openxmlformats.org/officeDocument/2006/relationships/hyperlink" Target="http://ak.rapina.ee/jaan/puuv/taimek/taimek_fot/08lutikas.jpg" TargetMode="External"/><Relationship Id="rId4" Type="http://schemas.openxmlformats.org/officeDocument/2006/relationships/hyperlink" Target="http://ak.rapina.ee/jaan/puuv/taimek/taimek_fot/08,06,17vm.jpg" TargetMode="External"/><Relationship Id="rId9" Type="http://schemas.openxmlformats.org/officeDocument/2006/relationships/hyperlink" Target="http://ak.rapina.ee/jaan/puuv/taimek/taimek_fot/08maas_hahkhall.jpg"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k.rapina.ee/jaan/puuv/taimek/taimek_fot/.jp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ak.rapina.ee/jaan/puuv/taimek/taimek_fot/jahukaste.jpg" TargetMode="External"/><Relationship Id="rId3" Type="http://schemas.openxmlformats.org/officeDocument/2006/relationships/hyperlink" Target="http://ak.rapina.ee/jaan/puuv/taimek/taimek_fot/08,06,17lv.jpg" TargetMode="External"/><Relationship Id="rId7" Type="http://schemas.openxmlformats.org/officeDocument/2006/relationships/hyperlink" Target="http://ak.rapina.ee/jaan/puuv/taimek/taimek_fot/triumphant_jahuk06,07,28b.jpg" TargetMode="External"/><Relationship Id="rId12" Type="http://schemas.openxmlformats.org/officeDocument/2006/relationships/hyperlink" Target="http://ak.rapina.ee/jaan/puuv/taimek/taimek_fot/laikpol8.jp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ak.rapina.ee/jaan/puuv/taimek/taimek_fot/08,04.20pahklest.jpg" TargetMode="External"/><Relationship Id="rId11" Type="http://schemas.openxmlformats.org/officeDocument/2006/relationships/hyperlink" Target="http://ak.rapina.ee/jaan/puuv/taimek/taimek_fot/11,07,01lehevarisemistobi2.jpg" TargetMode="External"/><Relationship Id="rId5" Type="http://schemas.openxmlformats.org/officeDocument/2006/relationships/hyperlink" Target="http://ak.rapina.ee/jaan/puuv/taimek/taimek_fot/kublatai.jpg" TargetMode="External"/><Relationship Id="rId10" Type="http://schemas.openxmlformats.org/officeDocument/2006/relationships/hyperlink" Target="http://ak.rapina.ee/jaan/puuv/taimek/taimek_fot/nasarooste.jpg" TargetMode="External"/><Relationship Id="rId4" Type="http://schemas.openxmlformats.org/officeDocument/2006/relationships/hyperlink" Target="http://ak.rapina.ee/jaan/puuv/taimek/taimek_fot/lehevaabl.jpg" TargetMode="External"/><Relationship Id="rId9" Type="http://schemas.openxmlformats.org/officeDocument/2006/relationships/hyperlink" Target="http://ak.rapina.ee/jaan/puuv/taimek/taimek_fot/sostrarooste.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3.xml.rels><?xml version="1.0" encoding="UTF-8" standalone="yes"?>
<Relationships xmlns="http://schemas.openxmlformats.org/package/2006/relationships"><Relationship Id="rId8" Type="http://schemas.openxmlformats.org/officeDocument/2006/relationships/hyperlink" Target="http://www.balticagro.ee/" TargetMode="External"/><Relationship Id="rId3" Type="http://schemas.openxmlformats.org/officeDocument/2006/relationships/hyperlink" Target="http://www.eoy.ee/varamu/pesakast.htm" TargetMode="External"/><Relationship Id="rId7" Type="http://schemas.openxmlformats.org/officeDocument/2006/relationships/hyperlink" Target="http://hansaplant.ee/"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ak.rapina.ee/jaan/puuv/" TargetMode="External"/><Relationship Id="rId5" Type="http://schemas.openxmlformats.org/officeDocument/2006/relationships/hyperlink" Target="http://loodusaed.kirikiri.ee/" TargetMode="External"/><Relationship Id="rId4" Type="http://schemas.openxmlformats.org/officeDocument/2006/relationships/hyperlink" Target="http://www.rodoaed.ee/pesakastid/" TargetMode="External"/><Relationship Id="rId9" Type="http://schemas.openxmlformats.org/officeDocument/2006/relationships/hyperlink" Target="http://www.dotnuvosprojektai.ee/"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3568" y="1268759"/>
            <a:ext cx="7772400" cy="2304255"/>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5400" b="0" i="0" u="none" strike="noStrike" cap="none" dirty="0">
                <a:solidFill>
                  <a:schemeClr val="dk1"/>
                </a:solidFill>
                <a:latin typeface="Calibri"/>
                <a:ea typeface="Calibri"/>
                <a:cs typeface="Calibri"/>
                <a:sym typeface="Calibri"/>
              </a:rPr>
              <a:t>Keskkonnasõbralik aiandus</a:t>
            </a:r>
          </a:p>
        </p:txBody>
      </p:sp>
      <p:sp>
        <p:nvSpPr>
          <p:cNvPr id="89" name="Shape 89"/>
          <p:cNvSpPr txBox="1">
            <a:spLocks noGrp="1"/>
          </p:cNvSpPr>
          <p:nvPr>
            <p:ph type="subTitle" idx="1"/>
          </p:nvPr>
        </p:nvSpPr>
        <p:spPr>
          <a:xfrm>
            <a:off x="1475655" y="3717032"/>
            <a:ext cx="6400799" cy="2808311"/>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r>
              <a:rPr lang="et-EE" sz="2400" b="1" i="0" u="none" strike="noStrike" cap="none" dirty="0">
                <a:solidFill>
                  <a:schemeClr val="bg2">
                    <a:lumMod val="50000"/>
                  </a:schemeClr>
                </a:solidFill>
                <a:latin typeface="Calibri"/>
                <a:ea typeface="Calibri"/>
                <a:cs typeface="Calibri"/>
                <a:sym typeface="Calibri"/>
              </a:rPr>
              <a:t>Puuvilja- ja marjakasvatus</a:t>
            </a:r>
          </a:p>
          <a:p>
            <a:pPr marL="0" marR="0" lvl="0" indent="0" algn="ctr" rtl="0">
              <a:spcBef>
                <a:spcPts val="360"/>
              </a:spcBef>
              <a:spcAft>
                <a:spcPts val="0"/>
              </a:spcAft>
              <a:buClr>
                <a:srgbClr val="888888"/>
              </a:buClr>
              <a:buSzPct val="25000"/>
              <a:buFont typeface="Arial"/>
              <a:buNone/>
            </a:pPr>
            <a:r>
              <a:rPr lang="et-EE" sz="2400" b="1" i="0" u="none" strike="noStrike" cap="none" dirty="0">
                <a:solidFill>
                  <a:schemeClr val="bg2">
                    <a:lumMod val="50000"/>
                  </a:schemeClr>
                </a:solidFill>
                <a:latin typeface="Calibri"/>
                <a:ea typeface="Calibri"/>
                <a:cs typeface="Calibri"/>
                <a:sym typeface="Calibri"/>
              </a:rPr>
              <a:t>Maasikakasvatus</a:t>
            </a:r>
          </a:p>
          <a:p>
            <a:pPr marL="0" marR="0" lvl="0" indent="0" algn="ctr" rtl="0">
              <a:spcBef>
                <a:spcPts val="360"/>
              </a:spcBef>
              <a:spcAft>
                <a:spcPts val="0"/>
              </a:spcAft>
              <a:buClr>
                <a:srgbClr val="888888"/>
              </a:buClr>
              <a:buSzPct val="25000"/>
              <a:buFont typeface="Arial"/>
              <a:buNone/>
            </a:pPr>
            <a:r>
              <a:rPr lang="et-EE" sz="2400" b="1" i="0" u="none" strike="noStrike" cap="none" dirty="0">
                <a:solidFill>
                  <a:schemeClr val="bg2">
                    <a:lumMod val="50000"/>
                  </a:schemeClr>
                </a:solidFill>
                <a:latin typeface="Calibri"/>
                <a:ea typeface="Calibri"/>
                <a:cs typeface="Calibri"/>
                <a:sym typeface="Calibri"/>
              </a:rPr>
              <a:t>Toetus ja nõuded</a:t>
            </a:r>
          </a:p>
          <a:p>
            <a:pPr marL="0" marR="0" lvl="0" indent="0" algn="ctr" rtl="0">
              <a:spcBef>
                <a:spcPts val="360"/>
              </a:spcBef>
              <a:spcAft>
                <a:spcPts val="0"/>
              </a:spcAft>
              <a:buClr>
                <a:srgbClr val="888888"/>
              </a:buClr>
              <a:buSzPct val="25000"/>
              <a:buFont typeface="Arial"/>
              <a:buNone/>
            </a:pPr>
            <a:endParaRPr sz="1800" b="0" i="0" u="none" strike="noStrike" cap="none" dirty="0">
              <a:solidFill>
                <a:srgbClr val="888888"/>
              </a:solidFill>
              <a:latin typeface="Calibri"/>
              <a:ea typeface="Calibri"/>
              <a:cs typeface="Calibri"/>
              <a:sym typeface="Calibri"/>
            </a:endParaRPr>
          </a:p>
          <a:p>
            <a:pPr marL="0" marR="0" lvl="0" indent="0" algn="ctr" rtl="0">
              <a:spcBef>
                <a:spcPts val="360"/>
              </a:spcBef>
              <a:spcAft>
                <a:spcPts val="0"/>
              </a:spcAft>
              <a:buClr>
                <a:srgbClr val="888888"/>
              </a:buClr>
              <a:buSzPct val="25000"/>
              <a:buFont typeface="Arial"/>
              <a:buNone/>
            </a:pPr>
            <a:r>
              <a:rPr lang="et-EE" sz="2800" b="1" i="0" u="none" strike="noStrike" cap="none" dirty="0">
                <a:solidFill>
                  <a:srgbClr val="7030A0"/>
                </a:solidFill>
                <a:latin typeface="Calibri"/>
                <a:ea typeface="Calibri"/>
                <a:cs typeface="Calibri"/>
                <a:sym typeface="Calibri"/>
              </a:rPr>
              <a:t>November 2017</a:t>
            </a:r>
          </a:p>
          <a:p>
            <a:pPr marL="0" marR="0" lvl="0" indent="0" algn="ctr" rtl="0">
              <a:spcBef>
                <a:spcPts val="360"/>
              </a:spcBef>
              <a:spcAft>
                <a:spcPts val="0"/>
              </a:spcAft>
              <a:buClr>
                <a:srgbClr val="888888"/>
              </a:buClr>
              <a:buSzPct val="25000"/>
              <a:buFont typeface="Arial"/>
              <a:buNone/>
            </a:pPr>
            <a:r>
              <a:rPr lang="et-EE" sz="2800" b="1" i="0" u="none" strike="noStrike" cap="none" dirty="0">
                <a:solidFill>
                  <a:srgbClr val="7030A0"/>
                </a:solidFill>
                <a:latin typeface="Calibri"/>
                <a:ea typeface="Calibri"/>
                <a:cs typeface="Calibri"/>
                <a:sym typeface="Calibri"/>
              </a:rPr>
              <a:t>Aianduse konsulent Margus Kopp</a:t>
            </a:r>
          </a:p>
          <a:p>
            <a:pPr marL="0" marR="0" lvl="0" indent="0" algn="ctr" rtl="0">
              <a:spcBef>
                <a:spcPts val="360"/>
              </a:spcBef>
              <a:spcAft>
                <a:spcPts val="0"/>
              </a:spcAft>
              <a:buClr>
                <a:srgbClr val="888888"/>
              </a:buClr>
              <a:buSzPct val="25000"/>
              <a:buFont typeface="Arial"/>
              <a:buNone/>
            </a:pPr>
            <a:endParaRPr sz="1800" b="1" i="0" u="none" strike="noStrike" cap="none" dirty="0">
              <a:solidFill>
                <a:srgbClr val="888888"/>
              </a:solidFill>
              <a:latin typeface="Calibri"/>
              <a:ea typeface="Calibri"/>
              <a:cs typeface="Calibri"/>
              <a:sym typeface="Calibri"/>
            </a:endParaRPr>
          </a:p>
          <a:p>
            <a:pPr marL="0" marR="0" lvl="0" indent="0" algn="ctr" rtl="0">
              <a:spcBef>
                <a:spcPts val="360"/>
              </a:spcBef>
              <a:buClr>
                <a:srgbClr val="888888"/>
              </a:buClr>
              <a:buSzPct val="25000"/>
              <a:buFont typeface="Arial"/>
              <a:buNone/>
            </a:pPr>
            <a:endParaRPr sz="1800" b="1" i="0" u="none" strike="noStrike" cap="none" dirty="0">
              <a:solidFill>
                <a:srgbClr val="888888"/>
              </a:solidFill>
              <a:latin typeface="Calibri"/>
              <a:ea typeface="Calibri"/>
              <a:cs typeface="Calibri"/>
              <a:sym typeface="Calibri"/>
            </a:endParaRPr>
          </a:p>
        </p:txBody>
      </p:sp>
      <p:pic>
        <p:nvPicPr>
          <p:cNvPr id="5" name="Picture 4" descr="https://www.agri.ee/sites/default/files/pictures/logo/logo-mak-2014-2020-h-col-eu-text.jpg"/>
          <p:cNvPicPr/>
          <p:nvPr/>
        </p:nvPicPr>
        <p:blipFill>
          <a:blip r:embed="rId3">
            <a:extLst>
              <a:ext uri="{28A0092B-C50C-407E-A947-70E740481C1C}">
                <a14:useLocalDpi xmlns:a14="http://schemas.microsoft.com/office/drawing/2010/main" val="0"/>
              </a:ext>
            </a:extLst>
          </a:blip>
          <a:srcRect/>
          <a:stretch>
            <a:fillRect/>
          </a:stretch>
        </p:blipFill>
        <p:spPr bwMode="auto">
          <a:xfrm>
            <a:off x="5960418" y="425610"/>
            <a:ext cx="2495550" cy="1038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Shape 144"/>
          <p:cNvSpPr txBox="1">
            <a:spLocks noGrp="1"/>
          </p:cNvSpPr>
          <p:nvPr>
            <p:ph idx="1"/>
          </p:nvPr>
        </p:nvSpPr>
        <p:spPr>
          <a:xfrm>
            <a:off x="457200" y="2060848"/>
            <a:ext cx="8229600" cy="3946443"/>
          </a:xfrm>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457200" marR="0" lvl="0" indent="-457200" algn="l" rtl="0">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Kohustusealuse maa pinda võib suurendada kuni 15% esimese aasta kohustusealuse maa pindalast. Pinna suurendamisel üle 15% algab uus viieaastane kohustus</a:t>
            </a:r>
          </a:p>
          <a:p>
            <a:pPr marL="457200" marR="0" lvl="0" indent="-457200" algn="l" rtl="0">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Kohustuse võib asendada täielikult mahepõllumajanduse toetuse kohustusega</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43" name="Shape 143"/>
          <p:cNvSpPr txBox="1">
            <a:spLocks noGrp="1"/>
          </p:cNvSpPr>
          <p:nvPr>
            <p:ph type="title"/>
          </p:nvPr>
        </p:nvSpPr>
        <p:spPr>
          <a:xfrm>
            <a:off x="457200" y="274638"/>
            <a:ext cx="8229600" cy="70609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Calibri"/>
              <a:buNone/>
            </a:pPr>
            <a:br>
              <a:rPr lang="et-EE" sz="3959" b="1" i="0" u="none" strike="noStrike" cap="none" dirty="0">
                <a:solidFill>
                  <a:schemeClr val="dk2"/>
                </a:solidFill>
                <a:latin typeface="Calibri"/>
                <a:ea typeface="Calibri"/>
                <a:cs typeface="Calibri"/>
                <a:sym typeface="Calibri"/>
              </a:rPr>
            </a:br>
            <a:r>
              <a:rPr lang="et-EE" sz="3959" b="0" i="0" u="none" strike="noStrike" cap="none" dirty="0">
                <a:solidFill>
                  <a:schemeClr val="dk1"/>
                </a:solidFill>
                <a:latin typeface="Calibri"/>
                <a:ea typeface="Calibri"/>
                <a:cs typeface="Calibri"/>
                <a:sym typeface="Calibri"/>
              </a:rPr>
              <a:t>Kohustuse suurendamine ja asendamine (puuvilja- ja marjakasvatuse toetuse puhul)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Shape 150"/>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120967"/>
              </a:lnSpc>
              <a:spcBef>
                <a:spcPts val="0"/>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Kohustusealuse maa pindala võib vähendada:</a:t>
            </a:r>
          </a:p>
          <a:p>
            <a:pPr marL="457200" marR="0" lvl="0" indent="-457200" algn="l" rtl="0">
              <a:lnSpc>
                <a:spcPct val="120967"/>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Kui kohustusealune maa antakse üle teisele isikule, võib teine isik kohustuse üle võtta või siis kohustus selle maa osas lõppeb ja varem makstud toetust tagasi ei nõuta</a:t>
            </a:r>
          </a:p>
          <a:p>
            <a:pPr marL="457200" marR="0" lvl="0" indent="-457200" algn="l" rtl="0">
              <a:lnSpc>
                <a:spcPct val="120967"/>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Ümberkruntimise või riiklike maakorralduse meetmete kohaldamise korral</a:t>
            </a:r>
          </a:p>
          <a:p>
            <a:pPr marL="457200" marR="0" lvl="0" indent="-457200" algn="l" rtl="0">
              <a:lnSpc>
                <a:spcPct val="120967"/>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Vääramatu jõu ja erandlike asjaolude korral (toetusesaaja surm või pikaajaline töövõimetus, raske loodusõnnetus, majapidamise sundvõõrandamine jms)</a:t>
            </a:r>
          </a:p>
          <a:p>
            <a:pPr marL="342900" marR="0" lvl="0" indent="-342900" algn="l" rtl="0">
              <a:lnSpc>
                <a:spcPct val="80000"/>
              </a:lnSpc>
              <a:spcBef>
                <a:spcPts val="496"/>
              </a:spcBef>
              <a:buClr>
                <a:schemeClr val="dk1"/>
              </a:buClr>
              <a:buSzPct val="99200"/>
              <a:buFont typeface="Arial"/>
              <a:buNone/>
            </a:pPr>
            <a:endParaRPr sz="2480" b="0" i="0" u="none" strike="noStrike" cap="none" dirty="0">
              <a:solidFill>
                <a:schemeClr val="dk1"/>
              </a:solidFill>
              <a:latin typeface="Calibri"/>
              <a:ea typeface="Calibri"/>
              <a:cs typeface="Calibri"/>
              <a:sym typeface="Calibri"/>
            </a:endParaRPr>
          </a:p>
        </p:txBody>
      </p:sp>
      <p:sp>
        <p:nvSpPr>
          <p:cNvPr id="149" name="Shape 14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Kohustuse vähendamine (puuvilja- ja marjakasvatuse toetuse puhul)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 kohatäide 2"/>
          <p:cNvSpPr>
            <a:spLocks noGrp="1"/>
          </p:cNvSpPr>
          <p:nvPr>
            <p:ph idx="1"/>
          </p:nvPr>
        </p:nvSpPr>
        <p:spPr/>
        <p:txBody>
          <a:bodyPr/>
          <a:lstStyle/>
          <a:p>
            <a:endParaRPr lang="et-EE" dirty="0"/>
          </a:p>
        </p:txBody>
      </p:sp>
      <p:sp>
        <p:nvSpPr>
          <p:cNvPr id="2" name="Pealkiri 1"/>
          <p:cNvSpPr>
            <a:spLocks noGrp="1"/>
          </p:cNvSpPr>
          <p:nvPr>
            <p:ph type="title"/>
          </p:nvPr>
        </p:nvSpPr>
        <p:spPr/>
        <p:txBody>
          <a:bodyPr/>
          <a:lstStyle/>
          <a:p>
            <a:endParaRPr lang="et-EE"/>
          </a:p>
        </p:txBody>
      </p:sp>
      <p:graphicFrame>
        <p:nvGraphicFramePr>
          <p:cNvPr id="4" name="Chart 1"/>
          <p:cNvGraphicFramePr>
            <a:graphicFrameLocks/>
          </p:cNvGraphicFramePr>
          <p:nvPr>
            <p:extLst>
              <p:ext uri="{D42A27DB-BD31-4B8C-83A1-F6EECF244321}">
                <p14:modId xmlns:p14="http://schemas.microsoft.com/office/powerpoint/2010/main" val="86419612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6" name="Shape 156"/>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93750"/>
              </a:lnSpc>
              <a:spcBef>
                <a:spcPts val="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Toetust võib taotleda FIE või juriidiline isik</a:t>
            </a:r>
          </a:p>
          <a:p>
            <a:pPr marL="457200" marR="0" lvl="0" indent="-457200" algn="l" rtl="0">
              <a:lnSpc>
                <a:spcPct val="93750"/>
              </a:lnSpc>
              <a:spcBef>
                <a:spcPts val="64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Toetust võib taotleda vähemalt 0,3 ha suuruse registris oleva maa kohta</a:t>
            </a:r>
          </a:p>
          <a:p>
            <a:pPr marL="457200" marR="0" lvl="0" indent="-457200" algn="l" rtl="0">
              <a:lnSpc>
                <a:spcPct val="93750"/>
              </a:lnSpc>
              <a:spcBef>
                <a:spcPts val="64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Eelduseks KSM kohustus, toetus ise 1-aastane</a:t>
            </a:r>
          </a:p>
          <a:p>
            <a:pPr marL="457200" marR="0" lvl="0" indent="-457200" algn="l" rtl="0">
              <a:lnSpc>
                <a:spcPct val="93750"/>
              </a:lnSpc>
              <a:spcBef>
                <a:spcPts val="64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Kuni 15 m laiune teenindusala loetakse TÕ maa hulka (teenindusala jätmine on võimalus, mitte kohustus)</a:t>
            </a:r>
          </a:p>
          <a:p>
            <a:pPr marL="457200" marR="0" lvl="0" indent="-457200" algn="l" rtl="0">
              <a:lnSpc>
                <a:spcPct val="93750"/>
              </a:lnSpc>
              <a:spcBef>
                <a:spcPts val="640"/>
              </a:spcBef>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Toetust ei anta maa kohta, millele taotletakse enamikku teisi PKT toetusi ja mahetoetust</a:t>
            </a:r>
          </a:p>
        </p:txBody>
      </p:sp>
      <p:sp>
        <p:nvSpPr>
          <p:cNvPr id="155" name="Shape 15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Keskkonnasõbraliku maasikakasvatuse toetusõiguslikkuse nõuded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Shape 162"/>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93750"/>
              </a:lnSpc>
              <a:spcBef>
                <a:spcPts val="0"/>
              </a:spcBef>
              <a:spcAft>
                <a:spcPts val="0"/>
              </a:spcAft>
              <a:buClr>
                <a:schemeClr val="dk1"/>
              </a:buClr>
              <a:buSzPct val="100000"/>
              <a:buFont typeface="Arial"/>
              <a:buChar char="•"/>
            </a:pPr>
            <a:endParaRPr lang="et-EE" sz="3200" b="0" i="0" u="none" strike="noStrike" cap="none" dirty="0">
              <a:solidFill>
                <a:schemeClr val="dk1"/>
              </a:solidFill>
              <a:latin typeface="Calibri"/>
              <a:ea typeface="Calibri"/>
              <a:cs typeface="Calibri"/>
              <a:sym typeface="Calibri"/>
            </a:endParaRPr>
          </a:p>
          <a:p>
            <a:pPr marL="457200" marR="0" lvl="0" indent="-457200" algn="l" rtl="0">
              <a:lnSpc>
                <a:spcPct val="93750"/>
              </a:lnSpc>
              <a:spcBef>
                <a:spcPts val="0"/>
              </a:spcBef>
              <a:spcAft>
                <a:spcPts val="0"/>
              </a:spcAft>
              <a:buClr>
                <a:schemeClr val="dk1"/>
              </a:buClr>
              <a:buSzPct val="100000"/>
              <a:buFont typeface="Arial"/>
              <a:buChar char="•"/>
            </a:pPr>
            <a:endParaRPr lang="et-EE" sz="3200" b="0" i="0" u="none" strike="noStrike" cap="none" dirty="0">
              <a:solidFill>
                <a:schemeClr val="dk1"/>
              </a:solidFill>
              <a:latin typeface="Calibri"/>
              <a:ea typeface="Calibri"/>
              <a:cs typeface="Calibri"/>
              <a:sym typeface="Calibri"/>
            </a:endParaRPr>
          </a:p>
          <a:p>
            <a:pPr marL="457200" marR="0" lvl="0" indent="-457200" algn="l" rtl="0">
              <a:lnSpc>
                <a:spcPct val="93750"/>
              </a:lnSpc>
              <a:spcBef>
                <a:spcPts val="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Maasikataimede kasvatamisel peab hektari kohta kasvatama vähemalt 20 000 taime</a:t>
            </a:r>
          </a:p>
          <a:p>
            <a:pPr marL="457200" marR="0" lvl="0" indent="-457200" algn="l" rtl="0">
              <a:lnSpc>
                <a:spcPct val="93750"/>
              </a:lnSpc>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Kui toetust taotletakse maasikakasvatuseks, peab toetusesaamise nõudeid täitma kogu ettevõtte TÕ maal, millel kasvatatakse maasikat</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Keskkonnasõbraliku maasikakasvatuse toetusõiguslikkuse nõuded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8" name="Shape 168"/>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110294"/>
              </a:lnSpc>
              <a:spcBef>
                <a:spcPts val="0"/>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Taotleja peab osalema keskkonnasõbraliku aianduse alasel koolitusel (6 tundi toetuse taotlemise 1. aasta 1. detsembriks)</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Mullaproovid toetuse taotlemise 1. aasta 2. maiks – 1 proov 3 ha TÕ maa kohta (Mg, Ca, Cu, Mn, B; nõue hakkab kehtima alates 2016. aastast)</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Multši kasutamise nõue maasikaridade peal</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Reavahed peavad olema rohukamaras (rohu kõrgus kuni 30 cm) või kaetud multšiga</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Multšimaterjali valib taotleja ise</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Keskkonnasõbralik maasikakasvatus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4" name="Shape 174"/>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93750"/>
              </a:lnSpc>
              <a:spcBef>
                <a:spcPts val="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Keskkonnasõbralik puuvilja- ja marjakasvatus- 160 EUR/ha/a </a:t>
            </a:r>
          </a:p>
          <a:p>
            <a:pPr marL="457200" marR="0" lvl="0" indent="-457200" algn="l" rtl="0">
              <a:lnSpc>
                <a:spcPct val="93750"/>
              </a:lnSpc>
              <a:spcBef>
                <a:spcPts val="64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Keskkonnasõbralik maasikakasvatus- 248 EUR/ha/a</a:t>
            </a:r>
          </a:p>
          <a:p>
            <a:pPr marL="342900" marR="0" lvl="0" indent="-342900" algn="l" rtl="0">
              <a:lnSpc>
                <a:spcPct val="93750"/>
              </a:lnSpc>
              <a:spcBef>
                <a:spcPts val="640"/>
              </a:spcBef>
              <a:spcAft>
                <a:spcPts val="0"/>
              </a:spcAft>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	Kui kõigi nõuetele vastavate taotluste rahastamise summa ületab aastaeelarve, vähendab PRIA toetuse ühikumäära ulatuses, mis on vajalik kõigi nõuetele vastavate taotluste rahuldamiseks maksimaalsel võimalikul määral</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
        <p:nvSpPr>
          <p:cNvPr id="173" name="Shape 17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Toetuse ühikumäärad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Bioloogilist mitmekesisust soodustavad elemendid</a:t>
            </a:r>
          </a:p>
        </p:txBody>
      </p:sp>
      <p:sp>
        <p:nvSpPr>
          <p:cNvPr id="180" name="Shape 180"/>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0"/>
              </a:spcBef>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4294967295"/>
          </p:nvPr>
        </p:nvSpPr>
        <p:spPr>
          <a:xfrm>
            <a:off x="0" y="765175"/>
            <a:ext cx="8218488" cy="4924425"/>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833"/>
              <a:buFont typeface="Arial"/>
              <a:buChar char="•"/>
            </a:pPr>
            <a:r>
              <a:rPr lang="et-EE" sz="2420" b="1" i="0" u="none" strike="noStrike" cap="none">
                <a:solidFill>
                  <a:schemeClr val="dk1"/>
                </a:solidFill>
                <a:latin typeface="Calibri"/>
                <a:ea typeface="Calibri"/>
                <a:cs typeface="Calibri"/>
                <a:sym typeface="Calibri"/>
              </a:rPr>
              <a:t>Bioloogilise tõrje </a:t>
            </a:r>
            <a:r>
              <a:rPr lang="et-EE" sz="2420" b="0" i="0" u="none" strike="noStrike" cap="none">
                <a:solidFill>
                  <a:schemeClr val="dk1"/>
                </a:solidFill>
                <a:latin typeface="Calibri"/>
                <a:ea typeface="Calibri"/>
                <a:cs typeface="Calibri"/>
                <a:sym typeface="Calibri"/>
              </a:rPr>
              <a:t>korral hävitavad kahjureid teised elusolendid. Lepatriinud, kiilassilmad, sirelased jt toituvad lehetäidest ja lehekirpudest. Konnad, eriti kärnkonnad, söövad nälkjaid ja kahjurputukaid. Kahjureid hävitavad ka siilid, nahkhiired ja mitmed linnud (põõsalinnud, kärbsenäpid, linavästrikud, tihased jpt). Luues kahjureid söövatele loomaliikidele soodsad elutingimused aitavad tootjad ka iseendid.</a:t>
            </a:r>
          </a:p>
          <a:p>
            <a:pPr marL="342900" marR="0" lvl="0" indent="-342900" algn="l" rtl="0">
              <a:lnSpc>
                <a:spcPct val="80000"/>
              </a:lnSpc>
              <a:spcBef>
                <a:spcPts val="484"/>
              </a:spcBef>
              <a:spcAft>
                <a:spcPts val="0"/>
              </a:spcAft>
              <a:buClr>
                <a:schemeClr val="dk1"/>
              </a:buClr>
              <a:buSzPct val="100833"/>
              <a:buFont typeface="Arial"/>
              <a:buChar char="•"/>
            </a:pPr>
            <a:r>
              <a:rPr lang="et-EE" sz="2420" b="0" i="0" u="none" strike="noStrike" cap="none">
                <a:solidFill>
                  <a:schemeClr val="dk1"/>
                </a:solidFill>
                <a:latin typeface="Calibri"/>
                <a:ea typeface="Calibri"/>
                <a:cs typeface="Calibri"/>
                <a:sym typeface="Calibri"/>
              </a:rPr>
              <a:t>Istandikesse võiks mitmesse kohta panna kasvama mõned nektaririkaste õitega taimed nagu näiteks harilik </a:t>
            </a:r>
            <a:r>
              <a:rPr lang="et-EE" sz="2420" b="1" i="0" u="none" strike="noStrike" cap="none">
                <a:solidFill>
                  <a:schemeClr val="dk1"/>
                </a:solidFill>
                <a:latin typeface="Calibri"/>
                <a:ea typeface="Calibri"/>
                <a:cs typeface="Calibri"/>
                <a:sym typeface="Calibri"/>
              </a:rPr>
              <a:t>naistenõges </a:t>
            </a:r>
            <a:r>
              <a:rPr lang="et-EE" sz="2420" b="0" i="0" u="none" strike="noStrike" cap="none">
                <a:solidFill>
                  <a:schemeClr val="dk1"/>
                </a:solidFill>
                <a:latin typeface="Calibri"/>
                <a:ea typeface="Calibri"/>
                <a:cs typeface="Calibri"/>
                <a:sym typeface="Calibri"/>
              </a:rPr>
              <a:t>(</a:t>
            </a:r>
            <a:r>
              <a:rPr lang="et-EE" sz="2420" b="0" i="1" u="none" strike="noStrike" cap="none">
                <a:solidFill>
                  <a:schemeClr val="dk1"/>
                </a:solidFill>
                <a:latin typeface="Calibri"/>
                <a:ea typeface="Calibri"/>
                <a:cs typeface="Calibri"/>
                <a:sym typeface="Calibri"/>
              </a:rPr>
              <a:t>Nepeta cataria</a:t>
            </a:r>
            <a:r>
              <a:rPr lang="et-EE" sz="2420" b="0" i="0" u="none" strike="noStrike" cap="none">
                <a:solidFill>
                  <a:schemeClr val="dk1"/>
                </a:solidFill>
                <a:latin typeface="Calibri"/>
                <a:ea typeface="Calibri"/>
                <a:cs typeface="Calibri"/>
                <a:sym typeface="Calibri"/>
              </a:rPr>
              <a:t>), </a:t>
            </a:r>
            <a:r>
              <a:rPr lang="et-EE" sz="2420" b="1" i="0" u="none" strike="noStrike" cap="none">
                <a:solidFill>
                  <a:schemeClr val="dk1"/>
                </a:solidFill>
                <a:latin typeface="Calibri"/>
                <a:ea typeface="Calibri"/>
                <a:cs typeface="Calibri"/>
                <a:sym typeface="Calibri"/>
              </a:rPr>
              <a:t>aedtill</a:t>
            </a:r>
            <a:r>
              <a:rPr lang="et-EE" sz="2420" b="0" i="0" u="none" strike="noStrike" cap="none">
                <a:solidFill>
                  <a:schemeClr val="dk1"/>
                </a:solidFill>
                <a:latin typeface="Calibri"/>
                <a:ea typeface="Calibri"/>
                <a:cs typeface="Calibri"/>
                <a:sym typeface="Calibri"/>
              </a:rPr>
              <a:t> (</a:t>
            </a:r>
            <a:r>
              <a:rPr lang="et-EE" sz="2420" b="0" i="1" u="none" strike="noStrike" cap="none">
                <a:solidFill>
                  <a:schemeClr val="dk1"/>
                </a:solidFill>
                <a:latin typeface="Calibri"/>
                <a:ea typeface="Calibri"/>
                <a:cs typeface="Calibri"/>
                <a:sym typeface="Calibri"/>
              </a:rPr>
              <a:t>Anethum graveolens</a:t>
            </a:r>
            <a:r>
              <a:rPr lang="et-EE" sz="2420" b="0" i="0" u="none" strike="noStrike" cap="none">
                <a:solidFill>
                  <a:schemeClr val="dk1"/>
                </a:solidFill>
                <a:latin typeface="Calibri"/>
                <a:ea typeface="Calibri"/>
                <a:cs typeface="Calibri"/>
                <a:sym typeface="Calibri"/>
              </a:rPr>
              <a:t>) </a:t>
            </a:r>
            <a:r>
              <a:rPr lang="et-EE" sz="2420" b="1" i="0" u="none" strike="noStrike" cap="none">
                <a:solidFill>
                  <a:schemeClr val="dk1"/>
                </a:solidFill>
                <a:latin typeface="Calibri"/>
                <a:ea typeface="Calibri"/>
                <a:cs typeface="Calibri"/>
                <a:sym typeface="Calibri"/>
              </a:rPr>
              <a:t>harilik raudrohi </a:t>
            </a:r>
            <a:r>
              <a:rPr lang="et-EE" sz="2420" b="0" i="0" u="none" strike="noStrike" cap="none">
                <a:solidFill>
                  <a:schemeClr val="dk1"/>
                </a:solidFill>
                <a:latin typeface="Calibri"/>
                <a:ea typeface="Calibri"/>
                <a:cs typeface="Calibri"/>
                <a:sym typeface="Calibri"/>
              </a:rPr>
              <a:t>(</a:t>
            </a:r>
            <a:r>
              <a:rPr lang="et-EE" sz="2420" b="0" i="1" u="none" strike="noStrike" cap="none">
                <a:solidFill>
                  <a:schemeClr val="dk1"/>
                </a:solidFill>
                <a:latin typeface="Calibri"/>
                <a:ea typeface="Calibri"/>
                <a:cs typeface="Calibri"/>
                <a:sym typeface="Calibri"/>
              </a:rPr>
              <a:t>Achillea millefolium</a:t>
            </a:r>
            <a:r>
              <a:rPr lang="et-EE" sz="2420" b="0" i="0" u="none" strike="noStrike" cap="none">
                <a:solidFill>
                  <a:schemeClr val="dk1"/>
                </a:solidFill>
                <a:latin typeface="Calibri"/>
                <a:ea typeface="Calibri"/>
                <a:cs typeface="Calibri"/>
                <a:sym typeface="Calibri"/>
              </a:rPr>
              <a:t>) või tähklavendel</a:t>
            </a:r>
            <a:r>
              <a:rPr lang="et-EE" sz="2420" b="1" i="0" u="none" strike="noStrike" cap="none">
                <a:solidFill>
                  <a:schemeClr val="dk1"/>
                </a:solidFill>
                <a:latin typeface="Calibri"/>
                <a:ea typeface="Calibri"/>
                <a:cs typeface="Calibri"/>
                <a:sym typeface="Calibri"/>
              </a:rPr>
              <a:t> (</a:t>
            </a:r>
            <a:r>
              <a:rPr lang="et-EE" sz="2420" b="0" i="1" u="none" strike="noStrike" cap="none">
                <a:solidFill>
                  <a:schemeClr val="dk1"/>
                </a:solidFill>
                <a:latin typeface="Calibri"/>
                <a:ea typeface="Calibri"/>
                <a:cs typeface="Calibri"/>
                <a:sym typeface="Calibri"/>
              </a:rPr>
              <a:t>Lavandula angustifolia</a:t>
            </a:r>
            <a:r>
              <a:rPr lang="et-EE" sz="2420" b="0" i="0" u="none" strike="noStrike" cap="none">
                <a:solidFill>
                  <a:schemeClr val="dk1"/>
                </a:solidFill>
                <a:latin typeface="Calibri"/>
                <a:ea typeface="Calibri"/>
                <a:cs typeface="Calibri"/>
                <a:sym typeface="Calibri"/>
              </a:rPr>
              <a:t>), mis meelitavad ligi kasulikke putukaid nagu sirelased, kiilassilmad ja lepatriinud. Eelistatud on väikeste lihtõitega taimed nagu sarikalised ja korvõielised.</a:t>
            </a:r>
          </a:p>
          <a:p>
            <a:pPr marL="342900" marR="0" lvl="0" indent="-342900" algn="l" rtl="0">
              <a:lnSpc>
                <a:spcPct val="80000"/>
              </a:lnSpc>
              <a:spcBef>
                <a:spcPts val="352"/>
              </a:spcBef>
              <a:buClr>
                <a:schemeClr val="dk1"/>
              </a:buClr>
              <a:buSzPct val="97777"/>
              <a:buFont typeface="Arial"/>
              <a:buNone/>
            </a:pPr>
            <a:endParaRPr sz="1760" b="0" i="0" u="none" strike="noStrike" cap="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r>
              <a:rPr lang="et-EE" dirty="0"/>
              <a:t>Pesakastid</a:t>
            </a:r>
          </a:p>
        </p:txBody>
      </p:sp>
      <p:pic>
        <p:nvPicPr>
          <p:cNvPr id="1026" name="Picture 2" descr="C:\Users\kasutaja\Desktop\pesakastide-valimine1.jpg"/>
          <p:cNvPicPr>
            <a:picLocks noChangeAspect="1" noChangeArrowheads="1"/>
          </p:cNvPicPr>
          <p:nvPr/>
        </p:nvPicPr>
        <p:blipFill>
          <a:blip r:embed="rId2"/>
          <a:srcRect/>
          <a:stretch>
            <a:fillRect/>
          </a:stretch>
        </p:blipFill>
        <p:spPr bwMode="auto">
          <a:xfrm>
            <a:off x="251520" y="2059133"/>
            <a:ext cx="3298304" cy="3317941"/>
          </a:xfrm>
          <a:prstGeom prst="rect">
            <a:avLst/>
          </a:prstGeom>
          <a:noFill/>
        </p:spPr>
      </p:pic>
      <p:sp>
        <p:nvSpPr>
          <p:cNvPr id="8" name="TextBox 7"/>
          <p:cNvSpPr txBox="1"/>
          <p:nvPr/>
        </p:nvSpPr>
        <p:spPr>
          <a:xfrm>
            <a:off x="3851920" y="980728"/>
            <a:ext cx="5005064" cy="5632311"/>
          </a:xfrm>
          <a:prstGeom prst="rect">
            <a:avLst/>
          </a:prstGeom>
          <a:noFill/>
        </p:spPr>
        <p:txBody>
          <a:bodyPr wrap="square" rtlCol="0">
            <a:spAutoFit/>
          </a:bodyPr>
          <a:lstStyle/>
          <a:p>
            <a:pPr>
              <a:buFont typeface="Arial" pitchFamily="34" charset="0"/>
              <a:buChar char="•"/>
            </a:pPr>
            <a:r>
              <a:rPr lang="et-EE" sz="1800" dirty="0"/>
              <a:t> Vali ainult selliseid </a:t>
            </a:r>
            <a:r>
              <a:rPr lang="et-EE" sz="1800" dirty="0" err="1"/>
              <a:t>pesakaste, mis</a:t>
            </a:r>
            <a:r>
              <a:rPr lang="et-EE" sz="1800" dirty="0"/>
              <a:t> on tehtud </a:t>
            </a:r>
            <a:r>
              <a:rPr lang="et-EE" sz="1800" b="1" dirty="0"/>
              <a:t>soojustpidavast materjalist </a:t>
            </a:r>
            <a:r>
              <a:rPr lang="et-EE" sz="1800" dirty="0"/>
              <a:t>nagu puit või spetsiaalsest puidu ja betooni segust ehk puitbetoonist. </a:t>
            </a:r>
          </a:p>
          <a:p>
            <a:pPr>
              <a:buFont typeface="Arial" pitchFamily="34" charset="0"/>
              <a:buChar char="•"/>
            </a:pPr>
            <a:r>
              <a:rPr lang="et-EE" sz="1800" dirty="0"/>
              <a:t>Pesakast peab olema vastupidav ning hoidma sees </a:t>
            </a:r>
            <a:r>
              <a:rPr lang="et-EE" sz="1800" b="1" dirty="0"/>
              <a:t>stabiilset temperatuuri ja </a:t>
            </a:r>
            <a:r>
              <a:rPr lang="et-EE" sz="1800" b="1" dirty="0" err="1"/>
              <a:t>niiskusreziimi</a:t>
            </a:r>
            <a:r>
              <a:rPr lang="et-EE" sz="1800" b="1" dirty="0"/>
              <a:t>.</a:t>
            </a:r>
          </a:p>
          <a:p>
            <a:pPr>
              <a:buFont typeface="Arial" pitchFamily="34" charset="0"/>
              <a:buChar char="•"/>
            </a:pPr>
            <a:r>
              <a:rPr lang="et-EE" sz="1800" dirty="0"/>
              <a:t> Puitmaterjali paksus peaks olema umbes </a:t>
            </a:r>
            <a:r>
              <a:rPr lang="et-EE" sz="1800" b="1" dirty="0"/>
              <a:t>20mm</a:t>
            </a:r>
            <a:r>
              <a:rPr lang="et-EE" sz="1800" dirty="0"/>
              <a:t> </a:t>
            </a:r>
          </a:p>
          <a:p>
            <a:r>
              <a:rPr lang="et-EE" sz="1800" dirty="0"/>
              <a:t>(mitte vähem kui 15mm). </a:t>
            </a:r>
          </a:p>
          <a:p>
            <a:pPr>
              <a:buFont typeface="Arial" pitchFamily="34" charset="0"/>
              <a:buChar char="•"/>
            </a:pPr>
            <a:r>
              <a:rPr lang="et-EE" sz="1800" dirty="0"/>
              <a:t> Ära kasuta pesakaste, mis on tehtud õhukesest puust, vineerist, plastikust või keraamilistest materjalidest.</a:t>
            </a:r>
          </a:p>
          <a:p>
            <a:pPr>
              <a:buFont typeface="Arial" pitchFamily="34" charset="0"/>
              <a:buChar char="•"/>
            </a:pPr>
            <a:r>
              <a:rPr lang="et-EE" sz="1800" dirty="0"/>
              <a:t> </a:t>
            </a:r>
            <a:r>
              <a:rPr lang="fi-FI" sz="1800" dirty="0" err="1"/>
              <a:t>Pesakast</a:t>
            </a:r>
            <a:r>
              <a:rPr lang="fi-FI" sz="1800" dirty="0"/>
              <a:t> ei </a:t>
            </a:r>
            <a:r>
              <a:rPr lang="fi-FI" sz="1800" dirty="0" err="1"/>
              <a:t>tohi</a:t>
            </a:r>
            <a:r>
              <a:rPr lang="fi-FI" sz="1800" dirty="0"/>
              <a:t> </a:t>
            </a:r>
            <a:r>
              <a:rPr lang="fi-FI" sz="1800" dirty="0" err="1"/>
              <a:t>seest</a:t>
            </a:r>
            <a:r>
              <a:rPr lang="fi-FI" sz="1800" dirty="0"/>
              <a:t> liiga kitsas olla</a:t>
            </a:r>
            <a:r>
              <a:rPr lang="et-EE" sz="1800" dirty="0"/>
              <a:t>.</a:t>
            </a:r>
          </a:p>
          <a:p>
            <a:pPr>
              <a:buFont typeface="Arial" pitchFamily="34" charset="0"/>
              <a:buChar char="•"/>
            </a:pPr>
            <a:r>
              <a:rPr lang="fi-FI" sz="1800" dirty="0"/>
              <a:t> </a:t>
            </a:r>
            <a:r>
              <a:rPr lang="fi-FI" sz="1800" dirty="0" err="1"/>
              <a:t>Pesakastil</a:t>
            </a:r>
            <a:r>
              <a:rPr lang="fi-FI" sz="1800" dirty="0"/>
              <a:t> ei ole vaja </a:t>
            </a:r>
            <a:r>
              <a:rPr lang="fi-FI" sz="1800" dirty="0" err="1"/>
              <a:t>istumise</a:t>
            </a:r>
            <a:r>
              <a:rPr lang="fi-FI" sz="1800" dirty="0"/>
              <a:t> </a:t>
            </a:r>
            <a:r>
              <a:rPr lang="fi-FI" sz="1800" dirty="0" err="1"/>
              <a:t>pulka</a:t>
            </a:r>
            <a:r>
              <a:rPr lang="fi-FI" sz="1800" dirty="0"/>
              <a:t>.</a:t>
            </a:r>
            <a:endParaRPr lang="et-EE" sz="1800" dirty="0"/>
          </a:p>
          <a:p>
            <a:pPr>
              <a:buFont typeface="Arial" pitchFamily="34" charset="0"/>
              <a:buChar char="•"/>
            </a:pPr>
            <a:r>
              <a:rPr lang="et-EE" sz="1800" dirty="0"/>
              <a:t>Hea pesakast peab võimaldama kerget avamist ja </a:t>
            </a:r>
            <a:r>
              <a:rPr lang="et-EE" sz="1800" dirty="0" err="1"/>
              <a:t>ligipääsemist nii</a:t>
            </a:r>
            <a:r>
              <a:rPr lang="et-EE" sz="1800" dirty="0"/>
              <a:t> vaatlusteks kui hooaja lõpus pesakasti </a:t>
            </a:r>
            <a:r>
              <a:rPr lang="et-EE" sz="1800" b="1" dirty="0"/>
              <a:t>puhastamiseks</a:t>
            </a:r>
            <a:r>
              <a:rPr lang="et-EE" sz="1800" dirty="0"/>
              <a:t>.</a:t>
            </a:r>
            <a:r>
              <a:rPr lang="fi-FI" sz="1800" dirty="0"/>
              <a:t>  </a:t>
            </a:r>
            <a:endParaRPr lang="et-EE" sz="1800" dirty="0"/>
          </a:p>
          <a:p>
            <a:pPr>
              <a:buFont typeface="Arial" pitchFamily="34" charset="0"/>
              <a:buChar char="•"/>
            </a:pPr>
            <a:r>
              <a:rPr lang="fi-FI" sz="1800" dirty="0"/>
              <a:t> </a:t>
            </a:r>
            <a:r>
              <a:rPr lang="et-EE" sz="1800" dirty="0" err="1"/>
              <a:t>Ä</a:t>
            </a:r>
            <a:r>
              <a:rPr lang="fi-FI" sz="1800" dirty="0"/>
              <a:t>ra </a:t>
            </a:r>
            <a:r>
              <a:rPr lang="fi-FI" sz="1800" dirty="0" err="1"/>
              <a:t>vali</a:t>
            </a:r>
            <a:r>
              <a:rPr lang="fi-FI" sz="1800" dirty="0"/>
              <a:t> </a:t>
            </a:r>
            <a:r>
              <a:rPr lang="fi-FI" sz="1800" dirty="0" err="1"/>
              <a:t>pesakaste</a:t>
            </a:r>
            <a:r>
              <a:rPr lang="fi-FI" sz="1800" dirty="0"/>
              <a:t>, </a:t>
            </a:r>
            <a:r>
              <a:rPr lang="fi-FI" sz="1800" dirty="0" err="1"/>
              <a:t>mis</a:t>
            </a:r>
            <a:r>
              <a:rPr lang="fi-FI" sz="1800" dirty="0"/>
              <a:t> on </a:t>
            </a:r>
            <a:r>
              <a:rPr lang="fi-FI" sz="1800" dirty="0" err="1"/>
              <a:t>ehitatud</a:t>
            </a:r>
            <a:r>
              <a:rPr lang="fi-FI" sz="1800" dirty="0"/>
              <a:t> </a:t>
            </a:r>
            <a:r>
              <a:rPr lang="fi-FI" sz="1800" dirty="0" err="1"/>
              <a:t>kokku</a:t>
            </a:r>
            <a:r>
              <a:rPr lang="fi-FI" sz="1800" dirty="0"/>
              <a:t> </a:t>
            </a:r>
            <a:r>
              <a:rPr lang="fi-FI" sz="1800" dirty="0" err="1"/>
              <a:t>söögimajadega</a:t>
            </a:r>
            <a:r>
              <a:rPr lang="fi-FI" dirty="0"/>
              <a:t>.</a:t>
            </a:r>
            <a:endParaRPr lang="et-E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t-EE" sz="2960" b="0" i="0" u="none" strike="noStrike" cap="none" dirty="0">
                <a:solidFill>
                  <a:schemeClr val="dk1"/>
                </a:solidFill>
                <a:latin typeface="Calibri"/>
                <a:ea typeface="Calibri"/>
                <a:cs typeface="Calibri"/>
                <a:sym typeface="Calibri"/>
              </a:rPr>
              <a:t>Keskkonnasõbraliku aianduse toetus on põllumajanduse keskkonna- ja kliimameetme üks osa</a:t>
            </a:r>
          </a:p>
          <a:p>
            <a:pPr marL="342900" marR="0" lvl="0" indent="-342900" algn="l" rtl="0">
              <a:lnSpc>
                <a:spcPct val="90000"/>
              </a:lnSpc>
              <a:spcBef>
                <a:spcPts val="592"/>
              </a:spcBef>
              <a:spcAft>
                <a:spcPts val="0"/>
              </a:spcAft>
              <a:buClr>
                <a:schemeClr val="dk1"/>
              </a:buClr>
              <a:buSzPct val="98666"/>
              <a:buFont typeface="Arial"/>
              <a:buChar char="•"/>
            </a:pPr>
            <a:r>
              <a:rPr lang="et-EE" sz="2960" b="0" i="0" u="none" strike="noStrike" cap="none" dirty="0">
                <a:solidFill>
                  <a:schemeClr val="dk1"/>
                </a:solidFill>
                <a:latin typeface="Calibri"/>
                <a:ea typeface="Calibri"/>
                <a:cs typeface="Calibri"/>
                <a:sym typeface="Calibri"/>
              </a:rPr>
              <a:t>Toetuse taotlemisega võtab taotleja </a:t>
            </a:r>
            <a:r>
              <a:rPr lang="et-EE" sz="2960" b="0" i="0" u="sng" strike="noStrike" cap="none" dirty="0">
                <a:solidFill>
                  <a:schemeClr val="dk1"/>
                </a:solidFill>
                <a:latin typeface="Calibri"/>
                <a:ea typeface="Calibri"/>
                <a:cs typeface="Calibri"/>
                <a:sym typeface="Calibri"/>
              </a:rPr>
              <a:t>vabatahtlikult</a:t>
            </a:r>
            <a:r>
              <a:rPr lang="et-EE" sz="2960" b="0" i="0" u="none" strike="noStrike" cap="none" dirty="0">
                <a:solidFill>
                  <a:schemeClr val="dk1"/>
                </a:solidFill>
                <a:latin typeface="Calibri"/>
                <a:ea typeface="Calibri"/>
                <a:cs typeface="Calibri"/>
                <a:sym typeface="Calibri"/>
              </a:rPr>
              <a:t> kehtivast seadusandlusest rangemaid </a:t>
            </a:r>
            <a:r>
              <a:rPr lang="et-EE" sz="2960" b="0" i="0" u="sng" strike="noStrike" cap="none" dirty="0">
                <a:solidFill>
                  <a:schemeClr val="dk1"/>
                </a:solidFill>
                <a:latin typeface="Calibri"/>
                <a:ea typeface="Calibri"/>
                <a:cs typeface="Calibri"/>
                <a:sym typeface="Calibri"/>
              </a:rPr>
              <a:t>kohustusi</a:t>
            </a:r>
          </a:p>
          <a:p>
            <a:pPr marL="342900" marR="0" lvl="0" indent="-342900" algn="l" rtl="0">
              <a:lnSpc>
                <a:spcPct val="90000"/>
              </a:lnSpc>
              <a:spcBef>
                <a:spcPts val="592"/>
              </a:spcBef>
              <a:buClr>
                <a:schemeClr val="dk1"/>
              </a:buClr>
              <a:buSzPct val="98666"/>
              <a:buFont typeface="Arial"/>
              <a:buChar char="•"/>
            </a:pPr>
            <a:r>
              <a:rPr lang="et-EE" sz="2960" b="0" i="0" u="none" strike="noStrike" cap="none" dirty="0">
                <a:solidFill>
                  <a:schemeClr val="dk1"/>
                </a:solidFill>
                <a:latin typeface="Calibri"/>
                <a:ea typeface="Calibri"/>
                <a:cs typeface="Calibri"/>
                <a:sym typeface="Calibri"/>
              </a:rPr>
              <a:t>Toetuse nõuded on väljatöötatud, parimate kavatsustega, Eestis KS aianduse ekspertgrupi poolt, kuhu kuulusid aiandustootjad, konsulendid, teadlased ja ametnikud</a:t>
            </a:r>
          </a:p>
        </p:txBody>
      </p:sp>
      <p:sp>
        <p:nvSpPr>
          <p:cNvPr id="95" name="Shape 9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dirty="0">
                <a:solidFill>
                  <a:schemeClr val="dk1"/>
                </a:solidFill>
                <a:latin typeface="Calibri"/>
                <a:ea typeface="Calibri"/>
                <a:cs typeface="Calibri"/>
                <a:sym typeface="Calibri"/>
              </a:rPr>
              <a:t>Sissejuhatus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2" name="Shape 192"/>
          <p:cNvPicPr preferRelativeResize="0">
            <a:picLocks noGrp="1"/>
          </p:cNvPicPr>
          <p:nvPr>
            <p:ph idx="1"/>
          </p:nvPr>
        </p:nvPicPr>
        <p:blipFill rotWithShape="1">
          <a:blip r:embed="rId3">
            <a:alphaModFix/>
          </a:blip>
          <a:srcRect l="803" t="38816" r="33003" b="27772"/>
          <a:stretch/>
        </p:blipFill>
        <p:spPr>
          <a:xfrm>
            <a:off x="395536" y="1916832"/>
            <a:ext cx="8413441" cy="3384376"/>
          </a:xfrm>
          <a:prstGeom prst="rect">
            <a:avLst/>
          </a:prstGeom>
          <a:noFill/>
          <a:ln>
            <a:noFill/>
          </a:ln>
        </p:spPr>
      </p:pic>
      <p:sp>
        <p:nvSpPr>
          <p:cNvPr id="191" name="Shape 19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br>
              <a:rPr lang="et-EE" sz="3959" b="0" i="0" u="none" strike="noStrike" cap="none">
                <a:solidFill>
                  <a:schemeClr val="dk1"/>
                </a:solidFill>
                <a:latin typeface="Calibri"/>
                <a:ea typeface="Calibri"/>
                <a:cs typeface="Calibri"/>
                <a:sym typeface="Calibri"/>
              </a:rPr>
            </a:br>
            <a:r>
              <a:rPr lang="et-EE" sz="3959" b="0" i="0" u="none" strike="noStrike" cap="none">
                <a:solidFill>
                  <a:schemeClr val="dk1"/>
                </a:solidFill>
                <a:latin typeface="Calibri"/>
                <a:ea typeface="Calibri"/>
                <a:cs typeface="Calibri"/>
                <a:sym typeface="Calibri"/>
              </a:rPr>
              <a:t>Pesakastid</a:t>
            </a:r>
            <a:br>
              <a:rPr lang="et-EE" sz="3959" b="0" i="0" u="none" strike="noStrike" cap="none">
                <a:solidFill>
                  <a:schemeClr val="dk1"/>
                </a:solidFill>
                <a:latin typeface="Calibri"/>
                <a:ea typeface="Calibri"/>
                <a:cs typeface="Calibri"/>
                <a:sym typeface="Calibri"/>
              </a:rPr>
            </a:br>
            <a:r>
              <a:rPr lang="et-EE" sz="989" b="0" i="0" u="none" strike="noStrike" cap="none">
                <a:solidFill>
                  <a:schemeClr val="dk1"/>
                </a:solidFill>
                <a:latin typeface="Calibri"/>
                <a:ea typeface="Calibri"/>
                <a:cs typeface="Calibri"/>
                <a:sym typeface="Calibri"/>
              </a:rPr>
              <a:t>http://www.eoy.ee/varamu/pesakast.htm</a:t>
            </a:r>
            <a:br>
              <a:rPr lang="et-EE" sz="3959" b="0" i="0" u="none" strike="noStrike" cap="none">
                <a:solidFill>
                  <a:schemeClr val="dk1"/>
                </a:solidFill>
                <a:latin typeface="Calibri"/>
                <a:ea typeface="Calibri"/>
                <a:cs typeface="Calibri"/>
                <a:sym typeface="Calibri"/>
              </a:rPr>
            </a:br>
            <a:endParaRPr lang="et-EE" sz="3959"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8" name="Shape 198"/>
          <p:cNvPicPr preferRelativeResize="0">
            <a:picLocks noGrp="1"/>
          </p:cNvPicPr>
          <p:nvPr>
            <p:ph idx="1"/>
          </p:nvPr>
        </p:nvPicPr>
        <p:blipFill rotWithShape="1">
          <a:blip r:embed="rId3">
            <a:alphaModFix/>
          </a:blip>
          <a:stretch/>
        </p:blipFill>
        <p:spPr>
          <a:xfrm>
            <a:off x="546958" y="1481138"/>
            <a:ext cx="8050083" cy="4525962"/>
          </a:xfrm>
          <a:prstGeom prst="rect">
            <a:avLst/>
          </a:prstGeom>
          <a:noFill/>
          <a:ln>
            <a:noFill/>
          </a:ln>
        </p:spPr>
      </p:pic>
      <p:sp>
        <p:nvSpPr>
          <p:cNvPr id="197" name="Shape 19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Pesakastid</a:t>
            </a:r>
            <a:br>
              <a:rPr lang="et-EE" sz="4400" b="0" i="0" u="none" strike="noStrike" cap="none">
                <a:solidFill>
                  <a:schemeClr val="dk1"/>
                </a:solidFill>
                <a:latin typeface="Calibri"/>
                <a:ea typeface="Calibri"/>
                <a:cs typeface="Calibri"/>
                <a:sym typeface="Calibri"/>
              </a:rPr>
            </a:br>
            <a:r>
              <a:rPr lang="et-EE" sz="1100" b="0" i="0" u="none" strike="noStrike" cap="none">
                <a:solidFill>
                  <a:schemeClr val="dk1"/>
                </a:solidFill>
                <a:latin typeface="Calibri"/>
                <a:ea typeface="Calibri"/>
                <a:cs typeface="Calibri"/>
                <a:sym typeface="Calibri"/>
              </a:rPr>
              <a:t>http://www.eoy.ee/varamu/pesakast.htm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idx="1"/>
          </p:nvPr>
        </p:nvSpPr>
        <p:spPr>
          <a:xfrm>
            <a:off x="4355976" y="1196752"/>
            <a:ext cx="4176464" cy="5472608"/>
          </a:xfrm>
        </p:spPr>
        <p:txBody>
          <a:bodyPr>
            <a:normAutofit fontScale="85000" lnSpcReduction="20000"/>
          </a:bodyPr>
          <a:lstStyle/>
          <a:p>
            <a:pPr lvl="0"/>
            <a:r>
              <a:rPr lang="et-EE" sz="2800" b="1" dirty="0">
                <a:solidFill>
                  <a:schemeClr val="dk1"/>
                </a:solidFill>
                <a:latin typeface="Calibri"/>
                <a:ea typeface="Calibri"/>
                <a:cs typeface="Calibri"/>
                <a:sym typeface="Calibri"/>
              </a:rPr>
              <a:t>Info: </a:t>
            </a:r>
            <a:r>
              <a:rPr lang="et-EE" sz="2800" dirty="0" err="1">
                <a:solidFill>
                  <a:schemeClr val="dk1"/>
                </a:solidFill>
                <a:latin typeface="Calibri"/>
                <a:ea typeface="Calibri"/>
                <a:cs typeface="Calibri"/>
                <a:sym typeface="Calibri"/>
              </a:rPr>
              <a:t>Bug</a:t>
            </a:r>
            <a:r>
              <a:rPr lang="et-EE" sz="2800" dirty="0">
                <a:solidFill>
                  <a:schemeClr val="dk1"/>
                </a:solidFill>
                <a:latin typeface="Calibri"/>
                <a:ea typeface="Calibri"/>
                <a:cs typeface="Calibri"/>
                <a:sym typeface="Calibri"/>
              </a:rPr>
              <a:t> </a:t>
            </a:r>
            <a:r>
              <a:rPr lang="et-EE" sz="2800" dirty="0" err="1">
                <a:solidFill>
                  <a:schemeClr val="dk1"/>
                </a:solidFill>
                <a:latin typeface="Calibri"/>
                <a:ea typeface="Calibri"/>
                <a:cs typeface="Calibri"/>
                <a:sym typeface="Calibri"/>
              </a:rPr>
              <a:t>Box</a:t>
            </a:r>
            <a:r>
              <a:rPr lang="et-EE" sz="2800" dirty="0">
                <a:solidFill>
                  <a:schemeClr val="dk1"/>
                </a:solidFill>
                <a:latin typeface="Calibri"/>
                <a:ea typeface="Calibri"/>
                <a:cs typeface="Calibri"/>
                <a:sym typeface="Calibri"/>
              </a:rPr>
              <a:t> on mõnus turvaline kodu, kus putukad võivad varjuda.  Lepatriinud ja kiilassilmad on suurepärased lehetäide ja erinevate kahjurite sööjad. </a:t>
            </a:r>
          </a:p>
          <a:p>
            <a:pPr lvl="0"/>
            <a:r>
              <a:rPr lang="et-EE" sz="2800" b="1" dirty="0">
                <a:solidFill>
                  <a:schemeClr val="dk1"/>
                </a:solidFill>
                <a:latin typeface="Calibri"/>
                <a:ea typeface="Calibri"/>
                <a:cs typeface="Calibri"/>
                <a:sym typeface="Calibri"/>
              </a:rPr>
              <a:t>Kasutamine ja hooldus: </a:t>
            </a:r>
            <a:r>
              <a:rPr lang="et-EE" sz="2800" dirty="0">
                <a:solidFill>
                  <a:schemeClr val="dk1"/>
                </a:solidFill>
                <a:latin typeface="Calibri"/>
                <a:ea typeface="Calibri"/>
                <a:cs typeface="Calibri"/>
                <a:sym typeface="Calibri"/>
              </a:rPr>
              <a:t>Majakese võib aeda tuua juba septembris. Majake suurendab putukate ellujäämist talvel. Asetage majake soojemasse tuulte eest kaitstud kohta. Kasti on soovitatav puhastada kord aastas.</a:t>
            </a:r>
          </a:p>
          <a:p>
            <a:pPr lvl="0"/>
            <a:r>
              <a:rPr lang="et-EE" sz="2800" b="1" dirty="0">
                <a:solidFill>
                  <a:schemeClr val="dk1"/>
                </a:solidFill>
                <a:latin typeface="Calibri"/>
                <a:ea typeface="Calibri"/>
                <a:cs typeface="Calibri"/>
                <a:sym typeface="Calibri"/>
              </a:rPr>
              <a:t>Kaal:</a:t>
            </a:r>
            <a:r>
              <a:rPr lang="et-EE" sz="2800" dirty="0">
                <a:solidFill>
                  <a:schemeClr val="dk1"/>
                </a:solidFill>
                <a:latin typeface="Calibri"/>
                <a:ea typeface="Calibri"/>
                <a:cs typeface="Calibri"/>
                <a:sym typeface="Calibri"/>
              </a:rPr>
              <a:t>1,4 kg</a:t>
            </a:r>
          </a:p>
          <a:p>
            <a:pPr lvl="0"/>
            <a:r>
              <a:rPr lang="et-EE" sz="2800" b="1" dirty="0">
                <a:solidFill>
                  <a:schemeClr val="dk1"/>
                </a:solidFill>
                <a:latin typeface="Calibri"/>
                <a:ea typeface="Calibri"/>
                <a:cs typeface="Calibri"/>
                <a:sym typeface="Calibri"/>
              </a:rPr>
              <a:t>Mõõdud:</a:t>
            </a:r>
            <a:r>
              <a:rPr lang="et-EE" sz="2800" dirty="0">
                <a:solidFill>
                  <a:schemeClr val="dk1"/>
                </a:solidFill>
                <a:latin typeface="Calibri"/>
                <a:ea typeface="Calibri"/>
                <a:cs typeface="Calibri"/>
                <a:sym typeface="Calibri"/>
              </a:rPr>
              <a:t>28x18,4x14 cm. </a:t>
            </a:r>
          </a:p>
          <a:p>
            <a:endParaRPr lang="et-EE" dirty="0"/>
          </a:p>
        </p:txBody>
      </p:sp>
      <p:sp>
        <p:nvSpPr>
          <p:cNvPr id="3" name="Pealkiri 2"/>
          <p:cNvSpPr>
            <a:spLocks noGrp="1"/>
          </p:cNvSpPr>
          <p:nvPr>
            <p:ph type="title"/>
          </p:nvPr>
        </p:nvSpPr>
        <p:spPr/>
        <p:txBody>
          <a:bodyPr/>
          <a:lstStyle/>
          <a:p>
            <a:r>
              <a:rPr lang="et-EE" sz="4000" b="0" dirty="0">
                <a:solidFill>
                  <a:schemeClr val="dk1"/>
                </a:solidFill>
                <a:latin typeface="Calibri"/>
                <a:ea typeface="Calibri"/>
                <a:cs typeface="Calibri"/>
                <a:sym typeface="Calibri"/>
              </a:rPr>
              <a:t>Putukahotell</a:t>
            </a:r>
            <a:endParaRPr lang="et-EE" dirty="0"/>
          </a:p>
        </p:txBody>
      </p:sp>
      <p:pic>
        <p:nvPicPr>
          <p:cNvPr id="4" name="Shape 205"/>
          <p:cNvPicPr preferRelativeResize="0">
            <a:picLocks/>
          </p:cNvPicPr>
          <p:nvPr/>
        </p:nvPicPr>
        <p:blipFill rotWithShape="1">
          <a:blip r:embed="rId2">
            <a:alphaModFix/>
          </a:blip>
          <a:stretch/>
        </p:blipFill>
        <p:spPr>
          <a:xfrm>
            <a:off x="323528" y="1844824"/>
            <a:ext cx="4038600" cy="44282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Shape 230"/>
          <p:cNvSpPr txBox="1">
            <a:spLocks noGrp="1"/>
          </p:cNvSpPr>
          <p:nvPr>
            <p:ph idx="1"/>
          </p:nvPr>
        </p:nvSpPr>
        <p:spPr>
          <a:xfrm>
            <a:off x="457200" y="1600200"/>
            <a:ext cx="8363400" cy="4781100"/>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740"/>
              <a:buFont typeface="Arial"/>
              <a:buChar char="•"/>
            </a:pPr>
            <a:r>
              <a:rPr lang="et-EE" sz="2720" b="0" i="0" u="none" strike="noStrike" cap="none" dirty="0" err="1">
                <a:solidFill>
                  <a:schemeClr val="dk1"/>
                </a:solidFill>
                <a:latin typeface="Calibri"/>
                <a:ea typeface="Calibri"/>
                <a:cs typeface="Calibri"/>
                <a:sym typeface="Calibri"/>
              </a:rPr>
              <a:t>Fermoonpüünised-</a:t>
            </a:r>
            <a:r>
              <a:rPr lang="et-EE" sz="2720" b="0" i="0" u="none" strike="noStrike" cap="none" dirty="0">
                <a:solidFill>
                  <a:schemeClr val="dk1"/>
                </a:solidFill>
                <a:latin typeface="Calibri"/>
                <a:ea typeface="Calibri"/>
                <a:cs typeface="Calibri"/>
                <a:sym typeface="Calibri"/>
              </a:rPr>
              <a:t>  kasutatakse väiksemates istandikes  kahjurite väljapüüdmiseks (üks püünis täiskasvanud puu kohta) ja suurtes istandikes profülaktilisel eesmärgil vaatluspüünisena (2-3 püünist 1 ha istandiku kohta).</a:t>
            </a:r>
          </a:p>
          <a:p>
            <a:pPr marL="342900" marR="0" lvl="0" indent="-342900" algn="l" rtl="0">
              <a:lnSpc>
                <a:spcPct val="80000"/>
              </a:lnSpc>
              <a:spcBef>
                <a:spcPts val="544"/>
              </a:spcBef>
              <a:spcAft>
                <a:spcPts val="0"/>
              </a:spcAft>
              <a:buClr>
                <a:schemeClr val="dk1"/>
              </a:buClr>
              <a:buSzPct val="100740"/>
              <a:buFont typeface="Arial"/>
              <a:buChar char="•"/>
            </a:pPr>
            <a:r>
              <a:rPr lang="et-EE" sz="2720" b="0" i="0" u="none" strike="noStrike" cap="none" dirty="0">
                <a:solidFill>
                  <a:schemeClr val="dk1"/>
                </a:solidFill>
                <a:latin typeface="Calibri"/>
                <a:ea typeface="Calibri"/>
                <a:cs typeface="Calibri"/>
                <a:sym typeface="Calibri"/>
              </a:rPr>
              <a:t>Liimvöö- kasutatakse sügisel tüve mööda võraokstele rändavate kahjurite püüdmiseks</a:t>
            </a:r>
          </a:p>
          <a:p>
            <a:pPr marL="342900" marR="0" lvl="0" indent="-342900" algn="l" rtl="0">
              <a:lnSpc>
                <a:spcPct val="80000"/>
              </a:lnSpc>
              <a:spcBef>
                <a:spcPts val="544"/>
              </a:spcBef>
              <a:spcAft>
                <a:spcPts val="0"/>
              </a:spcAft>
              <a:buClr>
                <a:schemeClr val="dk1"/>
              </a:buClr>
              <a:buSzPct val="100740"/>
              <a:buFont typeface="Arial"/>
              <a:buChar char="•"/>
            </a:pPr>
            <a:r>
              <a:rPr lang="et-EE" sz="2720" b="0" i="0" u="none" strike="noStrike" cap="none" dirty="0">
                <a:solidFill>
                  <a:schemeClr val="dk1"/>
                </a:solidFill>
                <a:latin typeface="Calibri"/>
                <a:ea typeface="Calibri"/>
                <a:cs typeface="Calibri"/>
                <a:sym typeface="Calibri"/>
              </a:rPr>
              <a:t>Püünisvööd- asetatakse viljapuude tüve ümber juuli algul. Kasutatakse õunamähkuri, õunapuu- õielõikaja  jt. püüdmiseks</a:t>
            </a:r>
          </a:p>
          <a:p>
            <a:pPr marL="342900" marR="0" lvl="0" indent="-342900" algn="l" rtl="0">
              <a:lnSpc>
                <a:spcPct val="80000"/>
              </a:lnSpc>
              <a:spcBef>
                <a:spcPts val="544"/>
              </a:spcBef>
              <a:buClr>
                <a:schemeClr val="dk1"/>
              </a:buClr>
              <a:buSzPct val="100740"/>
              <a:buFont typeface="Arial"/>
              <a:buChar char="•"/>
            </a:pPr>
            <a:r>
              <a:rPr lang="et-EE" sz="2720" b="0" i="0" u="none" strike="noStrike" cap="none" dirty="0">
                <a:solidFill>
                  <a:schemeClr val="dk1"/>
                </a:solidFill>
                <a:latin typeface="Calibri"/>
                <a:ea typeface="Calibri"/>
                <a:cs typeface="Calibri"/>
                <a:sym typeface="Calibri"/>
              </a:rPr>
              <a:t>Liimplaat- üldjuhul kollane riputatav plaadike, mõlemad küljed kleepuvad. Kahjurputuka meelitab ligi kollane värvus</a:t>
            </a:r>
          </a:p>
        </p:txBody>
      </p:sp>
      <p:sp>
        <p:nvSpPr>
          <p:cNvPr id="229" name="Shape 22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Püünised viljapuu- ja marjaaias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Shape 236"/>
          <p:cNvSpPr txBox="1">
            <a:spLocks noGrp="1"/>
          </p:cNvSpPr>
          <p:nvPr>
            <p:ph idx="1"/>
          </p:nvPr>
        </p:nvSpPr>
        <p:spPr>
          <a:xfrm>
            <a:off x="457200" y="1600200"/>
            <a:ext cx="8507288" cy="52577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t-EE" sz="2960" b="0" i="0" u="none" strike="noStrike" cap="none">
                <a:solidFill>
                  <a:schemeClr val="dk1"/>
                </a:solidFill>
                <a:latin typeface="Calibri"/>
                <a:ea typeface="Calibri"/>
                <a:cs typeface="Calibri"/>
                <a:sym typeface="Calibri"/>
              </a:rPr>
              <a:t> </a:t>
            </a:r>
            <a:r>
              <a:rPr lang="et-EE" sz="2960" b="1" i="0" u="none" strike="noStrike" cap="none">
                <a:solidFill>
                  <a:schemeClr val="dk1"/>
                </a:solidFill>
                <a:latin typeface="Calibri"/>
                <a:ea typeface="Calibri"/>
                <a:cs typeface="Calibri"/>
                <a:sym typeface="Calibri"/>
              </a:rPr>
              <a:t>must aroonia </a:t>
            </a:r>
            <a:r>
              <a:rPr lang="et-EE" sz="2960" b="0" i="1" u="none" strike="noStrike" cap="none">
                <a:solidFill>
                  <a:schemeClr val="dk1"/>
                </a:solidFill>
                <a:latin typeface="Calibri"/>
                <a:ea typeface="Calibri"/>
                <a:cs typeface="Calibri"/>
                <a:sym typeface="Calibri"/>
              </a:rPr>
              <a:t>Aronia melanocarpa</a:t>
            </a:r>
            <a:br>
              <a:rPr lang="et-EE" sz="2960" b="0" i="0" u="none" strike="noStrike" cap="none">
                <a:solidFill>
                  <a:schemeClr val="dk1"/>
                </a:solidFill>
                <a:latin typeface="Calibri"/>
                <a:ea typeface="Calibri"/>
                <a:cs typeface="Calibri"/>
                <a:sym typeface="Calibri"/>
              </a:rPr>
            </a:br>
            <a:r>
              <a:rPr lang="et-EE" sz="2960" b="0" i="0" u="none" strike="noStrike" cap="none">
                <a:solidFill>
                  <a:schemeClr val="dk1"/>
                </a:solidFill>
                <a:latin typeface="Calibri"/>
                <a:ea typeface="Calibri"/>
                <a:cs typeface="Calibri"/>
                <a:sym typeface="Calibri"/>
              </a:rPr>
              <a:t>Kuni 3 m kõrge. Sügisel lehed punased; valged õied; mustad söödavad marjad meelitavad linde (eriti rästaid). Kasvab niiskel kobedal mullal paikesepaistelises või poolvarjulises kohas. Hekk on suhteliselt hõre.</a:t>
            </a:r>
          </a:p>
          <a:p>
            <a:pPr marL="342900" marR="0" lvl="0" indent="-342900" algn="l" rtl="0">
              <a:lnSpc>
                <a:spcPct val="90000"/>
              </a:lnSpc>
              <a:spcBef>
                <a:spcPts val="592"/>
              </a:spcBef>
              <a:spcAft>
                <a:spcPts val="0"/>
              </a:spcAft>
              <a:buClr>
                <a:schemeClr val="dk1"/>
              </a:buClr>
              <a:buSzPct val="98666"/>
              <a:buFont typeface="Arial"/>
              <a:buChar char="•"/>
            </a:pPr>
            <a:r>
              <a:rPr lang="et-EE" sz="2960" b="0" i="0" u="none" strike="noStrike" cap="none">
                <a:solidFill>
                  <a:schemeClr val="dk1"/>
                </a:solidFill>
                <a:latin typeface="Calibri"/>
                <a:ea typeface="Calibri"/>
                <a:cs typeface="Calibri"/>
                <a:sym typeface="Calibri"/>
              </a:rPr>
              <a:t> </a:t>
            </a:r>
            <a:r>
              <a:rPr lang="et-EE" sz="2960" b="1" i="0" u="none" strike="noStrike" cap="none">
                <a:solidFill>
                  <a:schemeClr val="dk1"/>
                </a:solidFill>
                <a:latin typeface="Calibri"/>
                <a:ea typeface="Calibri"/>
                <a:cs typeface="Calibri"/>
                <a:sym typeface="Calibri"/>
              </a:rPr>
              <a:t>verev kontpuu </a:t>
            </a:r>
            <a:r>
              <a:rPr lang="et-EE" sz="2960" b="0" i="1" u="none" strike="noStrike" cap="none">
                <a:solidFill>
                  <a:schemeClr val="dk1"/>
                </a:solidFill>
                <a:latin typeface="Calibri"/>
                <a:ea typeface="Calibri"/>
                <a:cs typeface="Calibri"/>
                <a:sym typeface="Calibri"/>
              </a:rPr>
              <a:t>Cornus sanguinea</a:t>
            </a:r>
            <a:r>
              <a:rPr lang="et-EE" sz="2960" b="0" i="0" u="none" strike="noStrike" cap="none">
                <a:solidFill>
                  <a:schemeClr val="dk1"/>
                </a:solidFill>
                <a:latin typeface="Calibri"/>
                <a:ea typeface="Calibri"/>
                <a:cs typeface="Calibri"/>
                <a:sym typeface="Calibri"/>
              </a:rPr>
              <a:t> </a:t>
            </a:r>
            <a:br>
              <a:rPr lang="et-EE" sz="2960" b="0" i="0" u="none" strike="noStrike" cap="none">
                <a:solidFill>
                  <a:schemeClr val="dk1"/>
                </a:solidFill>
                <a:latin typeface="Calibri"/>
                <a:ea typeface="Calibri"/>
                <a:cs typeface="Calibri"/>
                <a:sym typeface="Calibri"/>
              </a:rPr>
            </a:br>
            <a:r>
              <a:rPr lang="et-EE" sz="2960" b="0" i="0" u="none" strike="noStrike" cap="none">
                <a:solidFill>
                  <a:schemeClr val="dk1"/>
                </a:solidFill>
                <a:latin typeface="Calibri"/>
                <a:ea typeface="Calibri"/>
                <a:cs typeface="Calibri"/>
                <a:sym typeface="Calibri"/>
              </a:rPr>
              <a:t>Kuni 4 m kõrge. Viljad mustad, neid söövad paljud linnud. Talub varju, kärpimist, tolmu ja tahma. Talvel on oksad kaunilt punased. Eelistab niiskemat pinnast. Võib kasvatada pügatava hekina varjulises kohas.</a:t>
            </a:r>
          </a:p>
          <a:p>
            <a:pPr marL="342900" marR="0" lvl="0" indent="-342900" algn="l" rtl="0">
              <a:lnSpc>
                <a:spcPct val="90000"/>
              </a:lnSpc>
              <a:spcBef>
                <a:spcPts val="592"/>
              </a:spcBef>
              <a:buClr>
                <a:schemeClr val="dk1"/>
              </a:buClr>
              <a:buSzPct val="98666"/>
              <a:buFont typeface="Arial"/>
              <a:buNone/>
            </a:pPr>
            <a:endParaRPr sz="296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Kaitsehekid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Shape 242"/>
          <p:cNvSpPr txBox="1">
            <a:spLocks noGrp="1"/>
          </p:cNvSpPr>
          <p:nvPr>
            <p:ph idx="1"/>
          </p:nvPr>
        </p:nvSpPr>
        <p:spPr>
          <a:prstGeom prst="rect">
            <a:avLst/>
          </a:prstGeom>
          <a:noFill/>
          <a:ln>
            <a:noFill/>
          </a:ln>
        </p:spPr>
        <p:txBody>
          <a:bodyPr lIns="91425" tIns="45700" rIns="91425" bIns="45700" anchor="t" anchorCtr="0">
            <a:noAutofit/>
          </a:bodyPr>
          <a:lstStyle/>
          <a:p>
            <a:pPr marL="342900" indent="-342900">
              <a:lnSpc>
                <a:spcPct val="90000"/>
              </a:lnSpc>
              <a:spcBef>
                <a:spcPts val="0"/>
              </a:spcBef>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 </a:t>
            </a:r>
            <a:r>
              <a:rPr lang="et-EE" sz="2400" b="1" i="0" u="none" strike="noStrike" cap="none" dirty="0">
                <a:solidFill>
                  <a:schemeClr val="dk1"/>
                </a:solidFill>
                <a:latin typeface="Calibri"/>
                <a:ea typeface="Calibri"/>
                <a:cs typeface="Calibri"/>
                <a:sym typeface="Calibri"/>
              </a:rPr>
              <a:t>harilik </a:t>
            </a:r>
            <a:r>
              <a:rPr lang="et-EE" sz="2400" b="1" i="0" u="none" strike="noStrike" cap="none" dirty="0" err="1">
                <a:solidFill>
                  <a:schemeClr val="dk1"/>
                </a:solidFill>
                <a:latin typeface="Calibri"/>
                <a:ea typeface="Calibri"/>
                <a:cs typeface="Calibri"/>
                <a:sym typeface="Calibri"/>
              </a:rPr>
              <a:t>kukerpuu </a:t>
            </a:r>
            <a:r>
              <a:rPr lang="et-EE" sz="2400" b="0" i="1" u="none" strike="noStrike" cap="none" dirty="0" err="1">
                <a:solidFill>
                  <a:schemeClr val="dk1"/>
                </a:solidFill>
                <a:latin typeface="Calibri"/>
                <a:ea typeface="Calibri"/>
                <a:cs typeface="Calibri"/>
                <a:sym typeface="Calibri"/>
              </a:rPr>
              <a:t>Berberis</a:t>
            </a:r>
            <a:r>
              <a:rPr lang="et-EE" sz="2400" b="0" i="1" u="none" strike="noStrike" cap="none" dirty="0">
                <a:solidFill>
                  <a:schemeClr val="dk1"/>
                </a:solidFill>
                <a:latin typeface="Calibri"/>
                <a:ea typeface="Calibri"/>
                <a:cs typeface="Calibri"/>
                <a:sym typeface="Calibri"/>
              </a:rPr>
              <a:t> </a:t>
            </a:r>
            <a:r>
              <a:rPr lang="et-EE" sz="2400" b="0" i="1" u="none" strike="noStrike" cap="none" dirty="0" err="1">
                <a:solidFill>
                  <a:schemeClr val="dk1"/>
                </a:solidFill>
                <a:latin typeface="Calibri"/>
                <a:ea typeface="Calibri"/>
                <a:cs typeface="Calibri"/>
                <a:sym typeface="Calibri"/>
              </a:rPr>
              <a:t>vulgaris</a:t>
            </a:r>
            <a:br>
              <a:rPr lang="et-EE" sz="2400" b="0" i="0" u="none" strike="noStrike" cap="none" dirty="0">
                <a:solidFill>
                  <a:schemeClr val="dk1"/>
                </a:solidFill>
                <a:latin typeface="Calibri"/>
                <a:ea typeface="Calibri"/>
                <a:cs typeface="Calibri"/>
                <a:sym typeface="Calibri"/>
              </a:rPr>
            </a:br>
            <a:r>
              <a:rPr lang="et-EE" sz="2400" b="0" i="0" u="none" strike="noStrike" cap="none" dirty="0">
                <a:solidFill>
                  <a:schemeClr val="dk1"/>
                </a:solidFill>
                <a:latin typeface="Calibri"/>
                <a:ea typeface="Calibri"/>
                <a:cs typeface="Calibri"/>
                <a:sym typeface="Calibri"/>
              </a:rPr>
              <a:t>Kaardus okstega tihe põõsas. 2,5 m kõrge. Sügisel punased, hapud, söödavad marjad. Asteldega võrsed teevad põõsa hooldamise tülikaks. Ei talu liigniiskust. Eelistab lubjarikast kuivemapoolset mulda ja päikeselist või poolvarjulist kasvukohta. Kasvab küllalt hästi kehvadel muldadel. Talub hästi kärpimist. Temast saab kujundada üsna läbimatu heki</a:t>
            </a:r>
            <a:r>
              <a:rPr lang="et-EE" sz="2400" dirty="0">
                <a:solidFill>
                  <a:schemeClr val="dk1"/>
                </a:solidFill>
                <a:latin typeface="Calibri"/>
                <a:ea typeface="Calibri"/>
                <a:cs typeface="Calibri"/>
                <a:sym typeface="Calibri"/>
              </a:rPr>
              <a:t>. </a:t>
            </a:r>
          </a:p>
          <a:p>
            <a:pPr marL="342900" indent="-342900">
              <a:lnSpc>
                <a:spcPct val="90000"/>
              </a:lnSpc>
              <a:spcBef>
                <a:spcPts val="0"/>
              </a:spcBef>
              <a:buClr>
                <a:schemeClr val="dk1"/>
              </a:buClr>
              <a:buSzPct val="100000"/>
              <a:buFont typeface="Arial"/>
              <a:buChar char="•"/>
            </a:pPr>
            <a:r>
              <a:rPr lang="et-EE" sz="3200" dirty="0">
                <a:solidFill>
                  <a:schemeClr val="dk1"/>
                </a:solidFill>
                <a:latin typeface="Calibri"/>
                <a:ea typeface="Calibri"/>
                <a:cs typeface="Calibri"/>
                <a:sym typeface="Calibri"/>
              </a:rPr>
              <a:t> </a:t>
            </a:r>
            <a:r>
              <a:rPr lang="et-EE" sz="2400" b="1" dirty="0">
                <a:solidFill>
                  <a:schemeClr val="dk1"/>
                </a:solidFill>
                <a:latin typeface="Calibri"/>
                <a:ea typeface="Calibri"/>
                <a:cs typeface="Calibri"/>
                <a:sym typeface="Calibri"/>
              </a:rPr>
              <a:t>mage </a:t>
            </a:r>
            <a:r>
              <a:rPr lang="et-EE" sz="2400" b="1" dirty="0" err="1">
                <a:solidFill>
                  <a:schemeClr val="dk1"/>
                </a:solidFill>
                <a:latin typeface="Calibri"/>
                <a:ea typeface="Calibri"/>
                <a:cs typeface="Calibri"/>
                <a:sym typeface="Calibri"/>
              </a:rPr>
              <a:t>sõstar </a:t>
            </a:r>
            <a:r>
              <a:rPr lang="et-EE" sz="2400" i="1" dirty="0" err="1">
                <a:solidFill>
                  <a:schemeClr val="dk1"/>
                </a:solidFill>
                <a:latin typeface="Calibri"/>
                <a:ea typeface="Calibri"/>
                <a:cs typeface="Calibri"/>
                <a:sym typeface="Calibri"/>
              </a:rPr>
              <a:t>Ribes</a:t>
            </a:r>
            <a:r>
              <a:rPr lang="et-EE" sz="2400" i="1" dirty="0">
                <a:solidFill>
                  <a:schemeClr val="dk1"/>
                </a:solidFill>
                <a:latin typeface="Calibri"/>
                <a:ea typeface="Calibri"/>
                <a:cs typeface="Calibri"/>
                <a:sym typeface="Calibri"/>
              </a:rPr>
              <a:t> alpinum</a:t>
            </a:r>
            <a:br>
              <a:rPr lang="et-EE" sz="2400" dirty="0">
                <a:solidFill>
                  <a:schemeClr val="dk1"/>
                </a:solidFill>
                <a:latin typeface="Calibri"/>
                <a:ea typeface="Calibri"/>
                <a:cs typeface="Calibri"/>
                <a:sym typeface="Calibri"/>
              </a:rPr>
            </a:br>
            <a:r>
              <a:rPr lang="et-EE" sz="2400" dirty="0">
                <a:solidFill>
                  <a:schemeClr val="dk1"/>
                </a:solidFill>
                <a:latin typeface="Calibri"/>
                <a:ea typeface="Calibri"/>
                <a:cs typeface="Calibri"/>
                <a:sym typeface="Calibri"/>
              </a:rPr>
              <a:t>Kuni 1,5 m kõrgune, sobib 0,6-1 m kõrguseks põõsastaraks. Õitseb mais-juunis. Hea meetaim. Punased söödavad marjad sobivad lindudele toiduks. Kasvab edukalt varjus, aga ka päikesepaistelises ja poolvarjulises kohas. Ainus heitlehine põõsas, mis annab varjulises kohas rahuldava heki.</a:t>
            </a:r>
          </a:p>
          <a:p>
            <a:pPr marL="342900" marR="0" lvl="0" indent="-342900" algn="l" rtl="0">
              <a:lnSpc>
                <a:spcPct val="90000"/>
              </a:lnSpc>
              <a:spcBef>
                <a:spcPts val="0"/>
              </a:spcBef>
              <a:spcAft>
                <a:spcPts val="0"/>
              </a:spcAft>
              <a:buClr>
                <a:schemeClr val="dk1"/>
              </a:buClr>
              <a:buSzPct val="100000"/>
              <a:buFont typeface="Arial"/>
              <a:buChar char="•"/>
            </a:pPr>
            <a:endParaRPr lang="et-EE"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chemeClr val="dk1"/>
              </a:buClr>
              <a:buSzPct val="100000"/>
              <a:buFont typeface="Arial"/>
              <a:buChar char="•"/>
            </a:pPr>
            <a:endParaRPr lang="et-EE" sz="3200" b="0" i="0" u="none" strike="noStrike" cap="none" dirty="0">
              <a:solidFill>
                <a:schemeClr val="dk1"/>
              </a:solidFill>
              <a:latin typeface="Calibri"/>
              <a:ea typeface="Calibri"/>
              <a:cs typeface="Calibri"/>
              <a:sym typeface="Calibri"/>
            </a:endParaRPr>
          </a:p>
          <a:p>
            <a:pPr marL="342900" marR="0" lvl="0" indent="-342900" algn="l" rtl="0">
              <a:lnSpc>
                <a:spcPct val="90000"/>
              </a:lnSpc>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241" name="Shape 2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11560" y="620687"/>
            <a:ext cx="7704855" cy="57861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t-EE" sz="1800" b="0" i="0" u="none" strike="noStrike" cap="none">
                <a:solidFill>
                  <a:schemeClr val="dk1"/>
                </a:solidFill>
                <a:latin typeface="Calibri"/>
                <a:ea typeface="Calibri"/>
                <a:cs typeface="Calibri"/>
                <a:sym typeface="Calibri"/>
              </a:rPr>
              <a:t> </a:t>
            </a:r>
            <a:r>
              <a:rPr lang="et-EE" sz="3200" b="1" i="0" u="none" strike="noStrike" cap="none">
                <a:solidFill>
                  <a:schemeClr val="dk1"/>
                </a:solidFill>
                <a:latin typeface="Calibri"/>
                <a:ea typeface="Calibri"/>
                <a:cs typeface="Calibri"/>
                <a:sym typeface="Calibri"/>
              </a:rPr>
              <a:t>tuhkpuu</a:t>
            </a:r>
            <a:r>
              <a:rPr lang="et-EE" sz="3200" b="0" i="0" u="none" strike="noStrike" cap="none">
                <a:solidFill>
                  <a:schemeClr val="dk1"/>
                </a:solidFill>
                <a:latin typeface="Calibri"/>
                <a:ea typeface="Calibri"/>
                <a:cs typeface="Calibri"/>
                <a:sym typeface="Calibri"/>
              </a:rPr>
              <a:t> </a:t>
            </a:r>
            <a:r>
              <a:rPr lang="et-EE" sz="3200" b="0" i="1" u="none" strike="noStrike" cap="none">
                <a:solidFill>
                  <a:schemeClr val="dk1"/>
                </a:solidFill>
                <a:latin typeface="Calibri"/>
                <a:ea typeface="Calibri"/>
                <a:cs typeface="Calibri"/>
                <a:sym typeface="Calibri"/>
              </a:rPr>
              <a:t>Cotoneaster</a:t>
            </a:r>
            <a:r>
              <a:rPr lang="et-EE" sz="3200" b="0" i="0" u="none" strike="noStrike" cap="none">
                <a:solidFill>
                  <a:schemeClr val="dk1"/>
                </a:solidFill>
                <a:latin typeface="Calibri"/>
                <a:ea typeface="Calibri"/>
                <a:cs typeface="Calibri"/>
                <a:sym typeface="Calibri"/>
              </a:rPr>
              <a:t> </a:t>
            </a:r>
            <a:br>
              <a:rPr lang="et-EE" sz="3200" b="0" i="0" u="none" strike="noStrike" cap="none">
                <a:solidFill>
                  <a:schemeClr val="dk1"/>
                </a:solidFill>
                <a:latin typeface="Calibri"/>
                <a:ea typeface="Calibri"/>
                <a:cs typeface="Calibri"/>
                <a:sym typeface="Calibri"/>
              </a:rPr>
            </a:br>
            <a:r>
              <a:rPr lang="et-EE" sz="3200" b="0" i="0" u="none" strike="noStrike" cap="none">
                <a:solidFill>
                  <a:schemeClr val="dk1"/>
                </a:solidFill>
                <a:latin typeface="Calibri"/>
                <a:ea typeface="Calibri"/>
                <a:cs typeface="Calibri"/>
                <a:sym typeface="Calibri"/>
              </a:rPr>
              <a:t>Väikeste roosakate nektaririkaste õitega meelitavad kimalasi. Viljad punased või mustad, lindudele toiduks sobivad. </a:t>
            </a:r>
          </a:p>
          <a:p>
            <a:pPr marL="0" marR="0" lvl="0" indent="0" algn="l" rtl="0">
              <a:spcBef>
                <a:spcPts val="0"/>
              </a:spcBef>
              <a:buNone/>
            </a:pPr>
            <a:endParaRPr sz="3200">
              <a:solidFill>
                <a:schemeClr val="dk1"/>
              </a:solidFill>
              <a:latin typeface="Calibri"/>
              <a:ea typeface="Calibri"/>
              <a:cs typeface="Calibri"/>
              <a:sym typeface="Calibri"/>
            </a:endParaRPr>
          </a:p>
          <a:p>
            <a:pPr marL="0" marR="0" lvl="0" indent="0" algn="l" rtl="0">
              <a:spcBef>
                <a:spcPts val="0"/>
              </a:spcBef>
              <a:buSzPct val="25000"/>
              <a:buNone/>
            </a:pPr>
            <a:r>
              <a:rPr lang="et-EE" sz="3200">
                <a:solidFill>
                  <a:schemeClr val="dk1"/>
                </a:solidFill>
                <a:latin typeface="Calibri"/>
                <a:ea typeface="Calibri"/>
                <a:cs typeface="Calibri"/>
                <a:sym typeface="Calibri"/>
              </a:rPr>
              <a:t> </a:t>
            </a:r>
            <a:r>
              <a:rPr lang="et-EE" sz="3200" b="1">
                <a:solidFill>
                  <a:schemeClr val="dk1"/>
                </a:solidFill>
                <a:latin typeface="Calibri"/>
                <a:ea typeface="Calibri"/>
                <a:cs typeface="Calibri"/>
                <a:sym typeface="Calibri"/>
              </a:rPr>
              <a:t>läikiv tuhkpuu</a:t>
            </a:r>
            <a:r>
              <a:rPr lang="et-EE" sz="3200">
                <a:solidFill>
                  <a:schemeClr val="dk1"/>
                </a:solidFill>
                <a:latin typeface="Calibri"/>
                <a:ea typeface="Calibri"/>
                <a:cs typeface="Calibri"/>
                <a:sym typeface="Calibri"/>
              </a:rPr>
              <a:t> </a:t>
            </a:r>
            <a:r>
              <a:rPr lang="et-EE" sz="3200" i="1">
                <a:solidFill>
                  <a:schemeClr val="dk1"/>
                </a:solidFill>
                <a:latin typeface="Calibri"/>
                <a:ea typeface="Calibri"/>
                <a:cs typeface="Calibri"/>
                <a:sym typeface="Calibri"/>
              </a:rPr>
              <a:t>Crataegus submollis</a:t>
            </a:r>
            <a:br>
              <a:rPr lang="et-EE" sz="3200">
                <a:solidFill>
                  <a:schemeClr val="dk1"/>
                </a:solidFill>
                <a:latin typeface="Calibri"/>
                <a:ea typeface="Calibri"/>
                <a:cs typeface="Calibri"/>
                <a:sym typeface="Calibri"/>
              </a:rPr>
            </a:br>
            <a:r>
              <a:rPr lang="et-EE" sz="3200">
                <a:solidFill>
                  <a:schemeClr val="dk1"/>
                </a:solidFill>
                <a:latin typeface="Calibri"/>
                <a:ea typeface="Calibri"/>
                <a:cs typeface="Calibri"/>
                <a:sym typeface="Calibri"/>
              </a:rPr>
              <a:t>1,2-1,4 m kõrge. Tähelepandamatud roosad õied, väikesed pruunikasmustad marjad. Kasvatatakse madala pöetava hekina. Kasvab päikese käes või poolvarjus. Külmakindel, talub gaase ja tahma.</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4294967295"/>
          </p:nvPr>
        </p:nvSpPr>
        <p:spPr>
          <a:xfrm>
            <a:off x="0" y="476250"/>
            <a:ext cx="8229600" cy="583247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 </a:t>
            </a:r>
            <a:r>
              <a:rPr lang="et-EE" sz="2720" b="1" i="0" u="none" strike="noStrike" cap="none">
                <a:solidFill>
                  <a:schemeClr val="dk1"/>
                </a:solidFill>
                <a:latin typeface="Calibri"/>
                <a:ea typeface="Calibri"/>
                <a:cs typeface="Calibri"/>
                <a:sym typeface="Calibri"/>
              </a:rPr>
              <a:t>harilik viirpuu </a:t>
            </a:r>
            <a:r>
              <a:rPr lang="et-EE" sz="2720" b="0" i="1" u="none" strike="noStrike" cap="none">
                <a:solidFill>
                  <a:schemeClr val="dk1"/>
                </a:solidFill>
                <a:latin typeface="Calibri"/>
                <a:ea typeface="Calibri"/>
                <a:cs typeface="Calibri"/>
                <a:sym typeface="Calibri"/>
              </a:rPr>
              <a:t>Crateagus monogyna</a:t>
            </a:r>
            <a:br>
              <a:rPr lang="et-EE" sz="2720" b="0" i="0" u="none" strike="noStrike" cap="none">
                <a:solidFill>
                  <a:schemeClr val="dk1"/>
                </a:solidFill>
                <a:latin typeface="Calibri"/>
                <a:ea typeface="Calibri"/>
                <a:cs typeface="Calibri"/>
                <a:sym typeface="Calibri"/>
              </a:rPr>
            </a:br>
            <a:r>
              <a:rPr lang="et-EE" sz="2720" b="0" i="0" u="none" strike="noStrike" cap="none">
                <a:solidFill>
                  <a:schemeClr val="dk1"/>
                </a:solidFill>
                <a:latin typeface="Calibri"/>
                <a:ea typeface="Calibri"/>
                <a:cs typeface="Calibri"/>
                <a:sym typeface="Calibri"/>
              </a:rPr>
              <a:t>Sobib pügatavaks või vabakujuliseks läbimatuks astlaliseks hekiks, mis on lindudele hea varjumis- ja pesitsuspaik. Pügada ei tohiks viljade moodustumise ajal ja siis, kui viljad veel taime küljes on. Kui jätta pügamata, kasvab väikeseks puuks. On valgusnõudlik, talub põuda. Kasvab igasugusel pinnasel, ka kruusastel ja kivistel muldadel.</a:t>
            </a:r>
          </a:p>
          <a:p>
            <a:pPr marL="342900" marR="0" lvl="0" indent="-342900" algn="l" rtl="0">
              <a:lnSpc>
                <a:spcPct val="90000"/>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 </a:t>
            </a:r>
            <a:r>
              <a:rPr lang="et-EE" sz="2720" b="1" i="0" u="none" strike="noStrike" cap="none">
                <a:solidFill>
                  <a:schemeClr val="dk1"/>
                </a:solidFill>
                <a:latin typeface="Calibri"/>
                <a:ea typeface="Calibri"/>
                <a:cs typeface="Calibri"/>
                <a:sym typeface="Calibri"/>
              </a:rPr>
              <a:t>harilik kuusk </a:t>
            </a:r>
            <a:r>
              <a:rPr lang="et-EE" sz="2720" b="0" i="1" u="none" strike="noStrike" cap="none">
                <a:solidFill>
                  <a:schemeClr val="dk1"/>
                </a:solidFill>
                <a:latin typeface="Calibri"/>
                <a:ea typeface="Calibri"/>
                <a:cs typeface="Calibri"/>
                <a:sym typeface="Calibri"/>
              </a:rPr>
              <a:t>Picea abies</a:t>
            </a:r>
            <a:br>
              <a:rPr lang="et-EE" sz="2720" b="0" i="0" u="none" strike="noStrike" cap="none">
                <a:solidFill>
                  <a:schemeClr val="dk1"/>
                </a:solidFill>
                <a:latin typeface="Calibri"/>
                <a:ea typeface="Calibri"/>
                <a:cs typeface="Calibri"/>
                <a:sym typeface="Calibri"/>
              </a:rPr>
            </a:br>
            <a:r>
              <a:rPr lang="et-EE" sz="2720" b="0" i="0" u="none" strike="noStrike" cap="none">
                <a:solidFill>
                  <a:schemeClr val="dk1"/>
                </a:solidFill>
                <a:latin typeface="Calibri"/>
                <a:ea typeface="Calibri"/>
                <a:cs typeface="Calibri"/>
                <a:sym typeface="Calibri"/>
              </a:rPr>
              <a:t>Vajab hekina kasvatamise korral valgust. Noorena pügatakse ainult külgedelt. Kui hekk saavutab soovitud kõrguse, siis hakatakse pügama ka latvasid. Pikaealine, igihaljas, hästi tuultpidav. Noorelt ei talu kuiva. Ei kasva kuivadel liivastel ega liigniisketel muldadel.</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539552" y="764704"/>
            <a:ext cx="8064896" cy="42165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t-EE" sz="2500">
                <a:solidFill>
                  <a:schemeClr val="dk1"/>
                </a:solidFill>
                <a:latin typeface="Calibri"/>
                <a:ea typeface="Calibri"/>
                <a:cs typeface="Calibri"/>
                <a:sym typeface="Calibri"/>
              </a:rPr>
              <a:t> </a:t>
            </a:r>
            <a:r>
              <a:rPr lang="et-EE" sz="2500" b="1">
                <a:solidFill>
                  <a:schemeClr val="dk1"/>
                </a:solidFill>
                <a:latin typeface="Calibri"/>
                <a:ea typeface="Calibri"/>
                <a:cs typeface="Calibri"/>
                <a:sym typeface="Calibri"/>
              </a:rPr>
              <a:t>harilik sarapuu </a:t>
            </a:r>
            <a:r>
              <a:rPr lang="et-EE" sz="2500" i="1">
                <a:solidFill>
                  <a:schemeClr val="dk1"/>
                </a:solidFill>
                <a:latin typeface="Calibri"/>
                <a:ea typeface="Calibri"/>
                <a:cs typeface="Calibri"/>
                <a:sym typeface="Calibri"/>
              </a:rPr>
              <a:t>Corylus avellana</a:t>
            </a:r>
            <a:r>
              <a:rPr lang="et-EE" sz="2500">
                <a:solidFill>
                  <a:schemeClr val="dk1"/>
                </a:solidFill>
                <a:latin typeface="Calibri"/>
                <a:ea typeface="Calibri"/>
                <a:cs typeface="Calibri"/>
                <a:sym typeface="Calibri"/>
              </a:rPr>
              <a:t> </a:t>
            </a:r>
            <a:br>
              <a:rPr lang="et-EE" sz="2500">
                <a:solidFill>
                  <a:schemeClr val="dk1"/>
                </a:solidFill>
                <a:latin typeface="Calibri"/>
                <a:ea typeface="Calibri"/>
                <a:cs typeface="Calibri"/>
                <a:sym typeface="Calibri"/>
              </a:rPr>
            </a:br>
            <a:r>
              <a:rPr lang="et-EE" sz="2500">
                <a:solidFill>
                  <a:schemeClr val="dk1"/>
                </a:solidFill>
                <a:latin typeface="Calibri"/>
                <a:ea typeface="Calibri"/>
                <a:cs typeface="Calibri"/>
                <a:sym typeface="Calibri"/>
              </a:rPr>
              <a:t>Kuni 5 m kõrge. Eelistab kuiva või parasniisket lubjarikast viljakat pinnast, kuid kasvab ka toitainetevaesel mullal. Talub varju, kuid eelistab päikselist või poolvarjulist kasvukohta. Pähklid sobivad toiduks lindudele, loomadele ja ka inimesele.</a:t>
            </a:r>
          </a:p>
          <a:p>
            <a:pPr marL="0" marR="0" lvl="0" indent="0" algn="l" rtl="0">
              <a:spcBef>
                <a:spcPts val="0"/>
              </a:spcBef>
              <a:buNone/>
            </a:pPr>
            <a:endParaRPr sz="2500">
              <a:solidFill>
                <a:schemeClr val="dk1"/>
              </a:solidFill>
              <a:latin typeface="Calibri"/>
              <a:ea typeface="Calibri"/>
              <a:cs typeface="Calibri"/>
              <a:sym typeface="Calibri"/>
            </a:endParaRPr>
          </a:p>
          <a:p>
            <a:pPr marL="0" marR="0" lvl="0" indent="0" algn="l" rtl="0">
              <a:spcBef>
                <a:spcPts val="0"/>
              </a:spcBef>
              <a:buSzPct val="25000"/>
              <a:buNone/>
            </a:pPr>
            <a:r>
              <a:rPr lang="et-EE" sz="2500" b="1">
                <a:solidFill>
                  <a:schemeClr val="dk1"/>
                </a:solidFill>
                <a:latin typeface="Calibri"/>
                <a:ea typeface="Calibri"/>
                <a:cs typeface="Calibri"/>
                <a:sym typeface="Calibri"/>
              </a:rPr>
              <a:t>harilik  sirel </a:t>
            </a:r>
            <a:r>
              <a:rPr lang="et-EE" sz="2500" i="1">
                <a:solidFill>
                  <a:schemeClr val="dk1"/>
                </a:solidFill>
                <a:latin typeface="Calibri"/>
                <a:ea typeface="Calibri"/>
                <a:cs typeface="Calibri"/>
                <a:sym typeface="Calibri"/>
              </a:rPr>
              <a:t>Syringa vulgaris</a:t>
            </a:r>
          </a:p>
          <a:p>
            <a:pPr marL="0" marR="0" lvl="0" indent="0" algn="l" rtl="0">
              <a:spcBef>
                <a:spcPts val="0"/>
              </a:spcBef>
              <a:buSzPct val="25000"/>
              <a:buNone/>
            </a:pPr>
            <a:r>
              <a:rPr lang="et-EE" sz="2500" i="1">
                <a:solidFill>
                  <a:schemeClr val="dk1"/>
                </a:solidFill>
                <a:latin typeface="Calibri"/>
                <a:ea typeface="Calibri"/>
                <a:cs typeface="Calibri"/>
                <a:sym typeface="Calibri"/>
              </a:rPr>
              <a:t>2-4 m kõrgune põõsas, kasvab hästi ka poolvarjus ja kuivemal mullal.</a:t>
            </a:r>
          </a:p>
          <a:p>
            <a:pPr marL="0" marR="0" lvl="0" indent="0" algn="l" rtl="0">
              <a:spcBef>
                <a:spcPts val="0"/>
              </a:spcBef>
              <a:buNone/>
            </a:pPr>
            <a:endParaRPr sz="2500" i="1">
              <a:solidFill>
                <a:schemeClr val="dk1"/>
              </a:solidFill>
              <a:latin typeface="Calibri"/>
              <a:ea typeface="Calibri"/>
              <a:cs typeface="Calibri"/>
              <a:sym typeface="Calibri"/>
            </a:endParaRPr>
          </a:p>
          <a:p>
            <a:pPr marL="0" marR="0" lvl="0" indent="0" algn="l" rtl="0">
              <a:spcBef>
                <a:spcPts val="0"/>
              </a:spcBef>
              <a:buSzPct val="25000"/>
              <a:buNone/>
            </a:pPr>
            <a:r>
              <a:rPr lang="et-EE" sz="2500">
                <a:solidFill>
                  <a:schemeClr val="dk1"/>
                </a:solidFill>
                <a:latin typeface="Calibri"/>
                <a:ea typeface="Calibri"/>
                <a:cs typeface="Calibri"/>
                <a:sym typeface="Calibri"/>
              </a:rPr>
              <a:t>ungari sirel</a:t>
            </a:r>
          </a:p>
          <a:p>
            <a:pPr marL="0" marR="0" lvl="0" indent="0" algn="l" rtl="0">
              <a:spcBef>
                <a:spcPts val="0"/>
              </a:spcBef>
              <a:buSzPct val="25000"/>
              <a:buNone/>
            </a:pPr>
            <a:r>
              <a:rPr lang="et-EE" sz="2500">
                <a:solidFill>
                  <a:schemeClr val="dk1"/>
                </a:solidFill>
                <a:latin typeface="Calibri"/>
                <a:ea typeface="Calibri"/>
                <a:cs typeface="Calibri"/>
                <a:sym typeface="Calibri"/>
              </a:rPr>
              <a:t>põisenelas</a:t>
            </a:r>
          </a:p>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Shape 268"/>
          <p:cNvSpPr txBox="1">
            <a:spLocks noGrp="1"/>
          </p:cNvSpPr>
          <p:nvPr>
            <p:ph idx="1"/>
          </p:nvPr>
        </p:nvSpPr>
        <p:spPr>
          <a:xfrm>
            <a:off x="457200" y="1124744"/>
            <a:ext cx="8229600" cy="5001418"/>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3"/>
              </a:rPr>
              <a:t>Õunapuu-õielõikaja</a:t>
            </a:r>
            <a:r>
              <a:rPr lang="et-EE" sz="2000" b="0" i="0" u="none" strike="noStrike" cap="none">
                <a:solidFill>
                  <a:schemeClr val="dk1"/>
                </a:solidFill>
                <a:latin typeface="Calibri"/>
                <a:ea typeface="Calibri"/>
                <a:cs typeface="Calibri"/>
                <a:sym typeface="Calibri"/>
              </a:rPr>
              <a:t> - vastne kahjustab õienuppe</a:t>
            </a:r>
          </a:p>
          <a:p>
            <a:pPr marL="342900" marR="0" lvl="0" indent="-342900" algn="l" rtl="0">
              <a:lnSpc>
                <a:spcPct val="80000"/>
              </a:lnSpc>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Õuna-pihla koi - pisikesed vastsed kaevandavad viljas</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4"/>
              </a:rPr>
              <a:t>Pirni-pahksääsk</a:t>
            </a:r>
            <a:r>
              <a:rPr lang="et-EE" sz="2000" b="0" i="0" u="none" strike="noStrike" cap="none">
                <a:solidFill>
                  <a:schemeClr val="dk1"/>
                </a:solidFill>
                <a:latin typeface="Calibri"/>
                <a:ea typeface="Calibri"/>
                <a:cs typeface="Calibri"/>
                <a:sym typeface="Calibri"/>
              </a:rPr>
              <a:t> - vastne kahjustab viljahakatisi</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5"/>
              </a:rPr>
              <a:t>Õunapuu-lehetäi</a:t>
            </a:r>
            <a:r>
              <a:rPr lang="et-EE" sz="2000" b="0" i="0" u="none" strike="noStrike" cap="none">
                <a:solidFill>
                  <a:schemeClr val="dk1"/>
                </a:solidFill>
                <a:latin typeface="Calibri"/>
                <a:ea typeface="Calibri"/>
                <a:cs typeface="Calibri"/>
                <a:sym typeface="Calibri"/>
              </a:rPr>
              <a:t> - kahjustab võrseid ja lehti</a:t>
            </a:r>
          </a:p>
          <a:p>
            <a:pPr marL="342900" marR="0" lvl="0" indent="-342900" algn="l" rtl="0">
              <a:lnSpc>
                <a:spcPct val="80000"/>
              </a:lnSpc>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Õunapuu-lehekirp - kahjustavad vanemate puude õisikuid</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6"/>
              </a:rPr>
              <a:t>Õunapuu-võrgendikoi</a:t>
            </a:r>
            <a:r>
              <a:rPr lang="et-EE" sz="2000" b="0" i="0" u="none" strike="noStrike" cap="none">
                <a:solidFill>
                  <a:schemeClr val="dk1"/>
                </a:solidFill>
                <a:latin typeface="Calibri"/>
                <a:ea typeface="Calibri"/>
                <a:cs typeface="Calibri"/>
                <a:sym typeface="Calibri"/>
              </a:rPr>
              <a:t> - võrgendipesades elavad täpilised röövikud</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7"/>
              </a:rPr>
              <a:t>Pirnipuu-võrgendivaablane</a:t>
            </a:r>
            <a:r>
              <a:rPr lang="et-EE" sz="2000" b="0" i="0" u="none" strike="noStrike" cap="none">
                <a:solidFill>
                  <a:schemeClr val="dk1"/>
                </a:solidFill>
                <a:latin typeface="Calibri"/>
                <a:ea typeface="Calibri"/>
                <a:cs typeface="Calibri"/>
                <a:sym typeface="Calibri"/>
              </a:rPr>
              <a:t> - võrgendipesades elavad kollased suured ebaröövikud</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8"/>
              </a:rPr>
              <a:t>Pirnipuu-pahklest</a:t>
            </a:r>
            <a:r>
              <a:rPr lang="et-EE" sz="2000" b="0" i="0" u="none" strike="noStrike" cap="none">
                <a:solidFill>
                  <a:schemeClr val="dk1"/>
                </a:solidFill>
                <a:latin typeface="Calibri"/>
                <a:ea typeface="Calibri"/>
                <a:cs typeface="Calibri"/>
                <a:sym typeface="Calibri"/>
              </a:rPr>
              <a:t> - silmale nähtamatud loomakesed elavad pirnipuu lehekoes, kahjustuskoht nähtav tumedate kõrgemate pahkadena</a:t>
            </a:r>
          </a:p>
          <a:p>
            <a:pPr marL="342900" marR="0" lvl="0" indent="-342900" algn="l" rtl="0">
              <a:lnSpc>
                <a:spcPct val="80000"/>
              </a:lnSpc>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Viljapuu-võrgendilest - vaevunähtavad loomakesed imevad lehe allküljel taimemahla</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9"/>
              </a:rPr>
              <a:t>Ploomivaablased</a:t>
            </a:r>
            <a:r>
              <a:rPr lang="et-EE" sz="2000" b="0" i="0" u="none" strike="noStrike" cap="none">
                <a:solidFill>
                  <a:schemeClr val="dk1"/>
                </a:solidFill>
                <a:latin typeface="Calibri"/>
                <a:ea typeface="Calibri"/>
                <a:cs typeface="Calibri"/>
                <a:sym typeface="Calibri"/>
              </a:rPr>
              <a:t> - vastsed kahjustavad viljahakatisi</a:t>
            </a:r>
          </a:p>
          <a:p>
            <a:pPr marL="342900" marR="0" lvl="0" indent="-342900" algn="l" rtl="0">
              <a:lnSpc>
                <a:spcPct val="80000"/>
              </a:lnSpc>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10"/>
              </a:rPr>
              <a:t>Kirsipuu-nälkvaablane</a:t>
            </a:r>
            <a:r>
              <a:rPr lang="et-EE" sz="2000" b="0" i="0" u="none" strike="noStrike" cap="none">
                <a:solidFill>
                  <a:schemeClr val="dk1"/>
                </a:solidFill>
                <a:latin typeface="Calibri"/>
                <a:ea typeface="Calibri"/>
                <a:cs typeface="Calibri"/>
                <a:sym typeface="Calibri"/>
              </a:rPr>
              <a:t> - kahjustab mitmete roosõieliste perekondade lehti sügisel</a:t>
            </a:r>
          </a:p>
          <a:p>
            <a:pPr marL="342900" marR="0" lvl="0" indent="-342900" algn="l" rtl="0">
              <a:lnSpc>
                <a:spcPct val="80000"/>
              </a:lnSpc>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Lehetäid - ploomipuudel hallikasrohelised, </a:t>
            </a:r>
            <a:r>
              <a:rPr lang="et-EE" sz="2000" b="0" i="0" u="sng" strike="noStrike" cap="none">
                <a:solidFill>
                  <a:schemeClr val="hlink"/>
                </a:solidFill>
                <a:latin typeface="Calibri"/>
                <a:ea typeface="Calibri"/>
                <a:cs typeface="Calibri"/>
                <a:sym typeface="Calibri"/>
                <a:hlinkClick r:id="rId11"/>
              </a:rPr>
              <a:t>kirsipuudel</a:t>
            </a:r>
            <a:r>
              <a:rPr lang="et-EE" sz="2000" b="0" i="0" u="none" strike="noStrike" cap="none">
                <a:solidFill>
                  <a:schemeClr val="dk1"/>
                </a:solidFill>
                <a:latin typeface="Calibri"/>
                <a:ea typeface="Calibri"/>
                <a:cs typeface="Calibri"/>
                <a:sym typeface="Calibri"/>
              </a:rPr>
              <a:t> mustad</a:t>
            </a:r>
          </a:p>
          <a:p>
            <a:pPr marL="342900" marR="0" lvl="0" indent="-342900" algn="l" rtl="0">
              <a:lnSpc>
                <a:spcPct val="80000"/>
              </a:lnSpc>
              <a:spcBef>
                <a:spcPts val="256"/>
              </a:spcBef>
              <a:spcAft>
                <a:spcPts val="0"/>
              </a:spcAft>
              <a:buClr>
                <a:schemeClr val="dk1"/>
              </a:buClr>
              <a:buSzPct val="98461"/>
              <a:buFont typeface="Arial"/>
              <a:buNone/>
            </a:pPr>
            <a:endParaRPr sz="12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56"/>
              </a:spcBef>
              <a:spcAft>
                <a:spcPts val="0"/>
              </a:spcAft>
              <a:buClr>
                <a:schemeClr val="dk1"/>
              </a:buClr>
              <a:buSzPct val="25000"/>
              <a:buFont typeface="Arial"/>
              <a:buNone/>
            </a:pPr>
            <a:endParaRPr sz="128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256"/>
              </a:spcBef>
              <a:buClr>
                <a:schemeClr val="dk1"/>
              </a:buClr>
              <a:buSzPct val="98461"/>
              <a:buFont typeface="Arial"/>
              <a:buNone/>
            </a:pPr>
            <a:endParaRPr sz="1280" b="0" i="0" u="none" strike="noStrike" cap="none">
              <a:solidFill>
                <a:schemeClr val="dk1"/>
              </a:solidFill>
              <a:latin typeface="Calibri"/>
              <a:ea typeface="Calibri"/>
              <a:cs typeface="Calibri"/>
              <a:sym typeface="Calibri"/>
            </a:endParaRPr>
          </a:p>
        </p:txBody>
      </p:sp>
      <p:sp>
        <p:nvSpPr>
          <p:cNvPr id="267" name="Shape 267"/>
          <p:cNvSpPr txBox="1">
            <a:spLocks noGrp="1"/>
          </p:cNvSpPr>
          <p:nvPr>
            <p:ph type="title"/>
          </p:nvPr>
        </p:nvSpPr>
        <p:spPr>
          <a:xfrm>
            <a:off x="457200" y="274637"/>
            <a:ext cx="8229600" cy="85010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Viljapuude kahjurid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Shape 10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Toetuse üldeesmärk on soodustada keskkonnasõbralikumate praktikate rakendamist aianduskultuuride kasvatamisel</a:t>
            </a:r>
          </a:p>
          <a:p>
            <a:pPr marL="342900" marR="0" lvl="0" indent="-342900" algn="l" rtl="0">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Toetuse spetsiifilised eesmärgid:</a:t>
            </a:r>
          </a:p>
          <a:p>
            <a:pPr marL="857250" marR="0" lvl="1" indent="-463550" algn="l" rtl="0">
              <a:spcBef>
                <a:spcPts val="560"/>
              </a:spcBef>
              <a:spcAft>
                <a:spcPts val="0"/>
              </a:spcAft>
              <a:buClr>
                <a:schemeClr val="dk1"/>
              </a:buClr>
              <a:buSzPct val="100000"/>
              <a:buFont typeface="Arial"/>
              <a:buChar char="–"/>
            </a:pPr>
            <a:r>
              <a:rPr lang="et-EE" sz="2800" b="0" i="0" u="none" strike="noStrike" cap="none" dirty="0">
                <a:solidFill>
                  <a:schemeClr val="dk1"/>
                </a:solidFill>
                <a:latin typeface="Calibri"/>
                <a:ea typeface="Calibri"/>
                <a:cs typeface="Calibri"/>
                <a:sym typeface="Calibri"/>
              </a:rPr>
              <a:t>Vähendada taimekaitsevahendite kasutamist</a:t>
            </a:r>
          </a:p>
          <a:p>
            <a:pPr marL="857250" marR="0" lvl="1" indent="-463550" algn="l" rtl="0">
              <a:spcBef>
                <a:spcPts val="560"/>
              </a:spcBef>
              <a:spcAft>
                <a:spcPts val="0"/>
              </a:spcAft>
              <a:buClr>
                <a:schemeClr val="dk1"/>
              </a:buClr>
              <a:buSzPct val="100000"/>
              <a:buFont typeface="Arial"/>
              <a:buChar char="–"/>
            </a:pPr>
            <a:r>
              <a:rPr lang="et-EE" sz="2800" b="0" i="0" u="none" strike="noStrike" cap="none" dirty="0">
                <a:solidFill>
                  <a:schemeClr val="dk1"/>
                </a:solidFill>
                <a:latin typeface="Calibri"/>
                <a:ea typeface="Calibri"/>
                <a:cs typeface="Calibri"/>
                <a:sym typeface="Calibri"/>
              </a:rPr>
              <a:t>Tagada tarbijatele tervislikum toit</a:t>
            </a:r>
          </a:p>
          <a:p>
            <a:pPr marL="857250" marR="0" lvl="1" indent="-463550" algn="l" rtl="0">
              <a:spcBef>
                <a:spcPts val="560"/>
              </a:spcBef>
              <a:spcAft>
                <a:spcPts val="0"/>
              </a:spcAft>
              <a:buClr>
                <a:schemeClr val="dk1"/>
              </a:buClr>
              <a:buSzPct val="100000"/>
              <a:buFont typeface="Arial"/>
              <a:buChar char="–"/>
            </a:pPr>
            <a:r>
              <a:rPr lang="et-EE" sz="2800" b="0" i="0" u="none" strike="noStrike" cap="none" dirty="0">
                <a:solidFill>
                  <a:schemeClr val="dk1"/>
                </a:solidFill>
                <a:latin typeface="Calibri"/>
                <a:ea typeface="Calibri"/>
                <a:cs typeface="Calibri"/>
                <a:sym typeface="Calibri"/>
              </a:rPr>
              <a:t>Vähendada toitainete leostumist mullast</a:t>
            </a:r>
          </a:p>
          <a:p>
            <a:pPr marL="857250" marR="0" lvl="1" indent="-463550" algn="l" rtl="0">
              <a:spcBef>
                <a:spcPts val="560"/>
              </a:spcBef>
              <a:buClr>
                <a:schemeClr val="dk1"/>
              </a:buClr>
              <a:buSzPct val="100000"/>
              <a:buFont typeface="Arial"/>
              <a:buChar char="–"/>
            </a:pPr>
            <a:r>
              <a:rPr lang="et-EE" sz="2800" b="0" i="0" u="none" strike="noStrike" cap="none" dirty="0">
                <a:solidFill>
                  <a:schemeClr val="dk1"/>
                </a:solidFill>
                <a:latin typeface="Calibri"/>
                <a:ea typeface="Calibri"/>
                <a:cs typeface="Calibri"/>
                <a:sym typeface="Calibri"/>
              </a:rPr>
              <a:t>Aidata kaasa bioloogilise mitmekesisusele</a:t>
            </a:r>
          </a:p>
        </p:txBody>
      </p:sp>
      <p:sp>
        <p:nvSpPr>
          <p:cNvPr id="101" name="Shape 10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dirty="0">
                <a:solidFill>
                  <a:schemeClr val="dk1"/>
                </a:solidFill>
                <a:latin typeface="Calibri"/>
                <a:ea typeface="Calibri"/>
                <a:cs typeface="Calibri"/>
                <a:sym typeface="Calibri"/>
              </a:rPr>
              <a:t>Toetuse eesmärgid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72"/>
        <p:cNvGrpSpPr/>
        <p:nvPr/>
      </p:nvGrpSpPr>
      <p:grpSpPr>
        <a:xfrm>
          <a:off x="0" y="0"/>
          <a:ext cx="0" cy="0"/>
          <a:chOff x="0" y="0"/>
          <a:chExt cx="0" cy="0"/>
        </a:xfrm>
      </p:grpSpPr>
      <p:pic>
        <p:nvPicPr>
          <p:cNvPr id="274" name="Shape 274" descr="C:\Users\kasutaja\Desktop\õunamähkur.jpg"/>
          <p:cNvPicPr preferRelativeResize="0">
            <a:picLocks noGrp="1"/>
          </p:cNvPicPr>
          <p:nvPr>
            <p:ph sz="half" idx="1"/>
          </p:nvPr>
        </p:nvPicPr>
        <p:blipFill rotWithShape="1">
          <a:blip r:embed="rId3">
            <a:alphaModFix/>
          </a:blip>
          <a:stretch/>
        </p:blipFill>
        <p:spPr>
          <a:xfrm>
            <a:off x="323528" y="2348880"/>
            <a:ext cx="4172272" cy="2647205"/>
          </a:xfrm>
          <a:prstGeom prst="rect">
            <a:avLst/>
          </a:prstGeom>
          <a:noFill/>
          <a:ln>
            <a:noFill/>
          </a:ln>
        </p:spPr>
      </p:pic>
      <p:sp>
        <p:nvSpPr>
          <p:cNvPr id="275" name="Shape 275"/>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7222"/>
              <a:buNone/>
            </a:pPr>
            <a:r>
              <a:rPr lang="et-EE" sz="1750" b="0" i="0" u="none" strike="noStrike" cap="none" dirty="0">
                <a:solidFill>
                  <a:schemeClr val="dk1"/>
                </a:solidFill>
                <a:latin typeface="Calibri"/>
                <a:ea typeface="Calibri"/>
                <a:cs typeface="Calibri"/>
                <a:sym typeface="Calibri"/>
              </a:rPr>
              <a:t>Valmiku siruulatus 1,5-2cm. Eestiivad</a:t>
            </a:r>
          </a:p>
          <a:p>
            <a:pPr marL="342900" marR="0" lvl="0" indent="-342900" algn="l" rtl="0">
              <a:lnSpc>
                <a:spcPct val="80000"/>
              </a:lnSpc>
              <a:spcBef>
                <a:spcPts val="0"/>
              </a:spcBef>
              <a:buClr>
                <a:schemeClr val="dk1"/>
              </a:buClr>
              <a:buSzPct val="97222"/>
              <a:buNone/>
            </a:pPr>
            <a:r>
              <a:rPr lang="et-EE" sz="1750" b="0" i="0" u="none" strike="noStrike" cap="none" dirty="0">
                <a:solidFill>
                  <a:schemeClr val="dk1"/>
                </a:solidFill>
                <a:latin typeface="Calibri"/>
                <a:ea typeface="Calibri"/>
                <a:cs typeface="Calibri"/>
                <a:sym typeface="Calibri"/>
              </a:rPr>
              <a:t>hallid, tumedate lainjate ristijoontega, tiiva taganurgal tumepruun laik, tiivapeegel kolme kullakarva joonekesega. Vastne (röövik) roosakasvalge, 1,8cm, sööb viljaliha ja seemneid eritab näripuru, rändab ühelt viljalt teisele</a:t>
            </a:r>
            <a:r>
              <a:rPr lang="et-EE" sz="1750" b="1" i="0" u="none" strike="noStrike" cap="none" dirty="0">
                <a:solidFill>
                  <a:schemeClr val="dk1"/>
                </a:solidFill>
                <a:latin typeface="Calibri"/>
                <a:ea typeface="Calibri"/>
                <a:cs typeface="Calibri"/>
                <a:sym typeface="Calibri"/>
              </a:rPr>
              <a:t>. Tõrje: </a:t>
            </a:r>
            <a:r>
              <a:rPr lang="et-EE" sz="1750" b="0" i="0" u="none" strike="noStrike" cap="none" dirty="0">
                <a:solidFill>
                  <a:schemeClr val="dk1"/>
                </a:solidFill>
                <a:latin typeface="Calibri"/>
                <a:ea typeface="Calibri"/>
                <a:cs typeface="Calibri"/>
                <a:sym typeface="Calibri"/>
              </a:rPr>
              <a:t>Puude tüvede puhastamine korbast ja liimivööde kasutamine juulist sügiseni. Röövikud nukkuvad koorepragudes </a:t>
            </a:r>
            <a:r>
              <a:rPr lang="et-EE" sz="1750" b="1" i="0" u="none" strike="noStrike" cap="none" dirty="0">
                <a:solidFill>
                  <a:schemeClr val="dk1"/>
                </a:solidFill>
                <a:latin typeface="Calibri"/>
                <a:ea typeface="Calibri"/>
                <a:cs typeface="Calibri"/>
                <a:sym typeface="Calibri"/>
              </a:rPr>
              <a:t>.</a:t>
            </a:r>
            <a:r>
              <a:rPr lang="et-EE" sz="1750" b="0" i="0" u="none" strike="noStrike" cap="none" dirty="0" err="1">
                <a:solidFill>
                  <a:schemeClr val="dk1"/>
                </a:solidFill>
                <a:latin typeface="Calibri"/>
                <a:ea typeface="Calibri"/>
                <a:cs typeface="Calibri"/>
                <a:sym typeface="Calibri"/>
              </a:rPr>
              <a:t>Feromoonpüüniste</a:t>
            </a:r>
            <a:r>
              <a:rPr lang="et-EE" sz="1750" b="0" i="0" u="none" strike="noStrike" cap="none" dirty="0">
                <a:solidFill>
                  <a:schemeClr val="dk1"/>
                </a:solidFill>
                <a:latin typeface="Calibri"/>
                <a:ea typeface="Calibri"/>
                <a:cs typeface="Calibri"/>
                <a:sym typeface="Calibri"/>
              </a:rPr>
              <a:t> kasutamine õunapuude õitsemise lõpul. Õunapuude pritsimine vahetult peale õitsemist , </a:t>
            </a:r>
            <a:r>
              <a:rPr lang="et-EE" sz="1750" b="0" i="0" u="none" strike="noStrike" cap="none" dirty="0" err="1">
                <a:solidFill>
                  <a:schemeClr val="dk1"/>
                </a:solidFill>
                <a:latin typeface="Calibri"/>
                <a:ea typeface="Calibri"/>
                <a:cs typeface="Calibri"/>
                <a:sym typeface="Calibri"/>
              </a:rPr>
              <a:t>Fastac</a:t>
            </a:r>
            <a:r>
              <a:rPr lang="et-EE" sz="1750" b="0" i="0" u="none" strike="noStrike" cap="none" dirty="0">
                <a:solidFill>
                  <a:schemeClr val="dk1"/>
                </a:solidFill>
                <a:latin typeface="Calibri"/>
                <a:ea typeface="Calibri"/>
                <a:cs typeface="Calibri"/>
                <a:sym typeface="Calibri"/>
              </a:rPr>
              <a:t>, </a:t>
            </a:r>
            <a:r>
              <a:rPr lang="et-EE" sz="1750" b="0" i="0" u="none" strike="noStrike" cap="none" dirty="0" err="1">
                <a:solidFill>
                  <a:schemeClr val="dk1"/>
                </a:solidFill>
                <a:latin typeface="Calibri"/>
                <a:ea typeface="Calibri"/>
                <a:cs typeface="Calibri"/>
                <a:sym typeface="Calibri"/>
              </a:rPr>
              <a:t>Decis</a:t>
            </a:r>
            <a:r>
              <a:rPr lang="et-EE" sz="1750" b="0" i="0" u="none" strike="noStrike" cap="none" dirty="0">
                <a:solidFill>
                  <a:schemeClr val="dk1"/>
                </a:solidFill>
                <a:latin typeface="Calibri"/>
                <a:ea typeface="Calibri"/>
                <a:cs typeface="Calibri"/>
                <a:sym typeface="Calibri"/>
              </a:rPr>
              <a:t> </a:t>
            </a:r>
            <a:r>
              <a:rPr lang="et-EE" sz="1750" b="1" i="0" u="none" strike="noStrike" cap="none" dirty="0">
                <a:solidFill>
                  <a:schemeClr val="dk1"/>
                </a:solidFill>
                <a:latin typeface="Calibri"/>
                <a:ea typeface="Calibri"/>
                <a:cs typeface="Calibri"/>
                <a:sym typeface="Calibri"/>
              </a:rPr>
              <a:t>. </a:t>
            </a:r>
            <a:r>
              <a:rPr lang="et-EE" sz="1750" b="0" i="0" u="none" strike="noStrike" cap="none" dirty="0">
                <a:solidFill>
                  <a:schemeClr val="dk1"/>
                </a:solidFill>
                <a:latin typeface="Calibri"/>
                <a:ea typeface="Calibri"/>
                <a:cs typeface="Calibri"/>
                <a:sym typeface="Calibri"/>
              </a:rPr>
              <a:t>Tõrje kordamine 10-15 päeva peale esimest pritsimist</a:t>
            </a:r>
            <a:br>
              <a:rPr lang="et-EE" sz="1750" b="0" i="0" u="none" strike="noStrike" cap="none" dirty="0">
                <a:solidFill>
                  <a:schemeClr val="dk1"/>
                </a:solidFill>
                <a:latin typeface="Calibri"/>
                <a:ea typeface="Calibri"/>
                <a:cs typeface="Calibri"/>
                <a:sym typeface="Calibri"/>
              </a:rPr>
            </a:br>
            <a:endParaRPr lang="et-EE" sz="1750" b="0" i="0" u="none" strike="noStrike" cap="none" dirty="0">
              <a:solidFill>
                <a:schemeClr val="dk1"/>
              </a:solidFill>
              <a:latin typeface="Calibri"/>
              <a:ea typeface="Calibri"/>
              <a:cs typeface="Calibri"/>
              <a:sym typeface="Calibri"/>
            </a:endParaRPr>
          </a:p>
        </p:txBody>
      </p:sp>
      <p:sp>
        <p:nvSpPr>
          <p:cNvPr id="273" name="Shape 27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200" b="1" i="0" u="none" strike="noStrike" cap="none" dirty="0">
                <a:solidFill>
                  <a:schemeClr val="dk1"/>
                </a:solidFill>
                <a:latin typeface="Calibri"/>
                <a:ea typeface="Calibri"/>
                <a:cs typeface="Calibri"/>
                <a:sym typeface="Calibri"/>
              </a:rPr>
              <a:t>ÕUNAMÄHKUR (</a:t>
            </a:r>
            <a:r>
              <a:rPr lang="et-EE" sz="3200" b="1" i="0" u="none" strike="noStrike" cap="none" dirty="0" err="1">
                <a:solidFill>
                  <a:schemeClr val="dk1"/>
                </a:solidFill>
                <a:latin typeface="Calibri"/>
                <a:ea typeface="Calibri"/>
                <a:cs typeface="Calibri"/>
                <a:sym typeface="Calibri"/>
              </a:rPr>
              <a:t>Laspeyresia</a:t>
            </a:r>
            <a:r>
              <a:rPr lang="et-EE" sz="3200" b="1" i="0" u="none" strike="noStrike" cap="none" dirty="0">
                <a:solidFill>
                  <a:schemeClr val="dk1"/>
                </a:solidFill>
                <a:latin typeface="Calibri"/>
                <a:ea typeface="Calibri"/>
                <a:cs typeface="Calibri"/>
                <a:sym typeface="Calibri"/>
              </a:rPr>
              <a:t> </a:t>
            </a:r>
            <a:r>
              <a:rPr lang="et-EE" sz="3200" b="1" i="0" u="none" strike="noStrike" cap="none" dirty="0" err="1">
                <a:solidFill>
                  <a:schemeClr val="dk1"/>
                </a:solidFill>
                <a:latin typeface="Calibri"/>
                <a:ea typeface="Calibri"/>
                <a:cs typeface="Calibri"/>
                <a:sym typeface="Calibri"/>
              </a:rPr>
              <a:t>pomonella</a:t>
            </a:r>
            <a:r>
              <a:rPr lang="et-EE" sz="3200" b="1" i="0" u="none" strike="noStrike" cap="none" dirty="0">
                <a:solidFill>
                  <a:schemeClr val="dk1"/>
                </a:solidFill>
                <a:latin typeface="Calibri"/>
                <a:ea typeface="Calibri"/>
                <a:cs typeface="Calibri"/>
                <a:sym typeface="Calibri"/>
              </a:rPr>
              <a:t>)</a:t>
            </a:r>
            <a:br>
              <a:rPr lang="et-EE" sz="3200" b="1" i="0" u="none" strike="noStrike" cap="none" dirty="0">
                <a:solidFill>
                  <a:schemeClr val="dk1"/>
                </a:solidFill>
                <a:latin typeface="Calibri"/>
                <a:ea typeface="Calibri"/>
                <a:cs typeface="Calibri"/>
                <a:sym typeface="Calibri"/>
              </a:rPr>
            </a:br>
            <a:endParaRPr lang="et-EE" sz="32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79"/>
        <p:cNvGrpSpPr/>
        <p:nvPr/>
      </p:nvGrpSpPr>
      <p:grpSpPr>
        <a:xfrm>
          <a:off x="0" y="0"/>
          <a:ext cx="0" cy="0"/>
          <a:chOff x="0" y="0"/>
          <a:chExt cx="0" cy="0"/>
        </a:xfrm>
      </p:grpSpPr>
      <p:pic>
        <p:nvPicPr>
          <p:cNvPr id="281" name="Shape 281" descr="C:\Users\kasutaja\Desktop\koi.jpg"/>
          <p:cNvPicPr preferRelativeResize="0">
            <a:picLocks noGrp="1"/>
          </p:cNvPicPr>
          <p:nvPr>
            <p:ph sz="half" idx="1"/>
          </p:nvPr>
        </p:nvPicPr>
        <p:blipFill rotWithShape="1">
          <a:blip r:embed="rId3">
            <a:alphaModFix/>
          </a:blip>
          <a:stretch/>
        </p:blipFill>
        <p:spPr>
          <a:xfrm>
            <a:off x="457200" y="2270177"/>
            <a:ext cx="4038600" cy="2947883"/>
          </a:xfrm>
          <a:prstGeom prst="rect">
            <a:avLst/>
          </a:prstGeom>
          <a:noFill/>
          <a:ln>
            <a:noFill/>
          </a:ln>
        </p:spPr>
      </p:pic>
      <p:sp>
        <p:nvSpPr>
          <p:cNvPr id="282" name="Shape 282"/>
          <p:cNvSpPr txBox="1">
            <a:spLocks noGrp="1"/>
          </p:cNvSpPr>
          <p:nvPr>
            <p:ph sz="half" idx="2"/>
          </p:nvPr>
        </p:nvSpPr>
        <p:spPr>
          <a:xfrm>
            <a:off x="4648200" y="1268759"/>
            <a:ext cx="4038599" cy="485740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t-EE" sz="1600" b="0" i="0" u="none" strike="noStrike" cap="none" dirty="0">
                <a:solidFill>
                  <a:schemeClr val="dk1"/>
                </a:solidFill>
                <a:latin typeface="Calibri"/>
                <a:ea typeface="Calibri"/>
                <a:cs typeface="Calibri"/>
                <a:sym typeface="Calibri"/>
              </a:rPr>
              <a:t>Nimetatud ka pihlaka- või õuna-pihlakakoiks, valmikud on väikesed heledad, saleda keha ja varieeruva suurusega (10-15 mm) liblikakesed. Õunapuudel elavad tavaliselt suuremad, pihlakatel väiksemad liblikad. Nende lendlus toimub hämaras, sooja ja tuulevaikse ilmaga; päeval istuvad nad märkamatult puutüvedel või okstel.</a:t>
            </a:r>
            <a:br>
              <a:rPr lang="et-EE" sz="1600" b="0" i="0" u="none" strike="noStrike" cap="none" dirty="0">
                <a:solidFill>
                  <a:schemeClr val="dk1"/>
                </a:solidFill>
                <a:latin typeface="Calibri"/>
                <a:ea typeface="Calibri"/>
                <a:cs typeface="Calibri"/>
                <a:sym typeface="Calibri"/>
              </a:rPr>
            </a:br>
            <a:r>
              <a:rPr lang="et-EE" sz="1600" b="0" i="0" u="none" strike="noStrike" cap="none" dirty="0">
                <a:solidFill>
                  <a:schemeClr val="dk1"/>
                </a:solidFill>
                <a:latin typeface="Calibri"/>
                <a:ea typeface="Calibri"/>
                <a:cs typeface="Calibri"/>
                <a:sym typeface="Calibri"/>
              </a:rPr>
              <a:t>Pärast lendlust ja paaritumist muneb emasliblikas õuntele, pihlaka- või viirpuumarjadele kuni 40 muna, millest (olenevalt ilmastikust) 10-14 päeva pärast koorunud röövikud tungivad viljadesse. Toitunud seal umbes kuu aega, laskuvad nad niidi abil maapinnale ja nukkuvad mulla pealmistes kihtides, varisenud lehtede all või puutüvedel korba all, kus nukud ka talvituvad.</a:t>
            </a:r>
          </a:p>
        </p:txBody>
      </p:sp>
      <p:sp>
        <p:nvSpPr>
          <p:cNvPr id="280" name="Shape 28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200" b="1" i="0" u="none" strike="noStrike" cap="none" dirty="0">
                <a:solidFill>
                  <a:schemeClr val="dk1"/>
                </a:solidFill>
                <a:latin typeface="Calibri"/>
                <a:ea typeface="Calibri"/>
                <a:cs typeface="Calibri"/>
                <a:sym typeface="Calibri"/>
              </a:rPr>
              <a:t>ÕUNAKOI (</a:t>
            </a:r>
            <a:r>
              <a:rPr lang="et-EE" sz="3200" b="1" i="0" u="none" strike="noStrike" cap="none" dirty="0" err="1">
                <a:solidFill>
                  <a:schemeClr val="dk1"/>
                </a:solidFill>
                <a:latin typeface="Calibri"/>
                <a:ea typeface="Calibri"/>
                <a:cs typeface="Calibri"/>
                <a:sym typeface="Calibri"/>
              </a:rPr>
              <a:t>Argyresthia</a:t>
            </a:r>
            <a:r>
              <a:rPr lang="et-EE" sz="3200" b="1" i="0" u="none" strike="noStrike" cap="none" dirty="0">
                <a:solidFill>
                  <a:schemeClr val="dk1"/>
                </a:solidFill>
                <a:latin typeface="Calibri"/>
                <a:ea typeface="Calibri"/>
                <a:cs typeface="Calibri"/>
                <a:sym typeface="Calibri"/>
              </a:rPr>
              <a:t> </a:t>
            </a:r>
            <a:r>
              <a:rPr lang="et-EE" sz="3200" b="1" i="0" u="none" strike="noStrike" cap="none" dirty="0" err="1">
                <a:solidFill>
                  <a:schemeClr val="dk1"/>
                </a:solidFill>
                <a:latin typeface="Calibri"/>
                <a:ea typeface="Calibri"/>
                <a:cs typeface="Calibri"/>
                <a:sym typeface="Calibri"/>
              </a:rPr>
              <a:t>conjugella</a:t>
            </a:r>
            <a:r>
              <a:rPr lang="et-EE" sz="3200" b="1" i="0" u="none" strike="noStrike" cap="none" dirty="0">
                <a:solidFill>
                  <a:schemeClr val="dk1"/>
                </a:solidFill>
                <a:latin typeface="Calibri"/>
                <a:ea typeface="Calibri"/>
                <a:cs typeface="Calibri"/>
                <a:sym typeface="Calibri"/>
              </a:rPr>
              <a:t>)</a:t>
            </a:r>
            <a:br>
              <a:rPr lang="et-EE" sz="3200" b="1" i="0" u="none" strike="noStrike" cap="none" dirty="0">
                <a:solidFill>
                  <a:schemeClr val="dk1"/>
                </a:solidFill>
                <a:latin typeface="Calibri"/>
                <a:ea typeface="Calibri"/>
                <a:cs typeface="Calibri"/>
                <a:sym typeface="Calibri"/>
              </a:rPr>
            </a:br>
            <a:endParaRPr lang="et-EE" sz="3200" b="1" i="0" u="none" strike="noStrike" cap="none"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86"/>
        <p:cNvGrpSpPr/>
        <p:nvPr/>
      </p:nvGrpSpPr>
      <p:grpSpPr>
        <a:xfrm>
          <a:off x="0" y="0"/>
          <a:ext cx="0" cy="0"/>
          <a:chOff x="0" y="0"/>
          <a:chExt cx="0" cy="0"/>
        </a:xfrm>
      </p:grpSpPr>
      <p:pic>
        <p:nvPicPr>
          <p:cNvPr id="288" name="Shape 288" descr="C:\Users\kasutaja\Desktop\võrgendkoi.jpg"/>
          <p:cNvPicPr preferRelativeResize="0">
            <a:picLocks noGrp="1"/>
          </p:cNvPicPr>
          <p:nvPr>
            <p:ph sz="half" idx="1"/>
          </p:nvPr>
        </p:nvPicPr>
        <p:blipFill rotWithShape="1">
          <a:blip r:embed="rId3">
            <a:alphaModFix/>
          </a:blip>
          <a:stretch/>
        </p:blipFill>
        <p:spPr>
          <a:xfrm>
            <a:off x="457200" y="2593078"/>
            <a:ext cx="4038600" cy="2302082"/>
          </a:xfrm>
          <a:prstGeom prst="rect">
            <a:avLst/>
          </a:prstGeom>
          <a:noFill/>
          <a:ln>
            <a:noFill/>
          </a:ln>
        </p:spPr>
      </p:pic>
      <p:sp>
        <p:nvSpPr>
          <p:cNvPr id="289" name="Shape 289"/>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101450"/>
              <a:buFont typeface="Arial"/>
              <a:buChar char="•"/>
            </a:pPr>
            <a:r>
              <a:rPr lang="et-EE" sz="2029" b="0" i="0" u="none" strike="noStrike" cap="none">
                <a:solidFill>
                  <a:schemeClr val="dk1"/>
                </a:solidFill>
                <a:latin typeface="Calibri"/>
                <a:ea typeface="Calibri"/>
                <a:cs typeface="Calibri"/>
                <a:sym typeface="Calibri"/>
              </a:rPr>
              <a:t>Mai lõpul- juuni algul moodustuvad õunapuudele valkjashallid tihedad võrgendipesad, kuhu on lehed kokku mässitud. Neis elavad ja närivad lehti väikesed määrdunudkollased või hallikasrohelised vilkad röövikud. röövikuid võib olla kuni 100 ühes pesas</a:t>
            </a:r>
            <a:r>
              <a:rPr lang="et-EE" sz="2029" b="1" i="0" u="none" strike="noStrike" cap="none">
                <a:solidFill>
                  <a:schemeClr val="dk1"/>
                </a:solidFill>
                <a:latin typeface="Calibri"/>
                <a:ea typeface="Calibri"/>
                <a:cs typeface="Calibri"/>
                <a:sym typeface="Calibri"/>
              </a:rPr>
              <a:t>. </a:t>
            </a:r>
            <a:r>
              <a:rPr lang="et-EE" sz="2029" b="0" i="0" u="none" strike="noStrike" cap="none">
                <a:solidFill>
                  <a:schemeClr val="dk1"/>
                </a:solidFill>
                <a:latin typeface="Calibri"/>
                <a:ea typeface="Calibri"/>
                <a:cs typeface="Calibri"/>
                <a:sym typeface="Calibri"/>
              </a:rPr>
              <a:t>Liblikad   kooruvad juuli teisel poolel, lendlus kestab u. kuu aega </a:t>
            </a:r>
            <a:r>
              <a:rPr lang="et-EE" sz="2029" b="1" i="0" u="none" strike="noStrike" cap="none">
                <a:solidFill>
                  <a:schemeClr val="dk1"/>
                </a:solidFill>
                <a:latin typeface="Calibri"/>
                <a:ea typeface="Calibri"/>
                <a:cs typeface="Calibri"/>
                <a:sym typeface="Calibri"/>
              </a:rPr>
              <a:t>Tõrje:</a:t>
            </a:r>
            <a:r>
              <a:rPr lang="et-EE" sz="2029" b="0" i="0" u="none" strike="noStrike" cap="none">
                <a:solidFill>
                  <a:schemeClr val="dk1"/>
                </a:solidFill>
                <a:latin typeface="Calibri"/>
                <a:ea typeface="Calibri"/>
                <a:cs typeface="Calibri"/>
                <a:sym typeface="Calibri"/>
              </a:rPr>
              <a:t>Viljapuude pritsimine enne ja pärast õitsemist Decis,  Mavrik  või Fastac. Feromoonpüünised isasputukate eksitamiseks. </a:t>
            </a:r>
            <a:br>
              <a:rPr lang="et-EE" sz="1960" b="0" i="0" u="none" strike="noStrike" cap="none">
                <a:solidFill>
                  <a:schemeClr val="dk1"/>
                </a:solidFill>
                <a:latin typeface="Calibri"/>
                <a:ea typeface="Calibri"/>
                <a:cs typeface="Calibri"/>
                <a:sym typeface="Calibri"/>
              </a:rPr>
            </a:br>
            <a:endParaRPr lang="et-EE" sz="1960" b="0" i="0" u="none" strike="noStrike" cap="none">
              <a:solidFill>
                <a:schemeClr val="dk1"/>
              </a:solidFill>
              <a:latin typeface="Calibri"/>
              <a:ea typeface="Calibri"/>
              <a:cs typeface="Calibri"/>
              <a:sym typeface="Calibri"/>
            </a:endParaRPr>
          </a:p>
        </p:txBody>
      </p:sp>
      <p:sp>
        <p:nvSpPr>
          <p:cNvPr id="287" name="Shape 28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240" b="1" i="0" u="none" strike="noStrike" cap="none">
                <a:solidFill>
                  <a:schemeClr val="dk1"/>
                </a:solidFill>
                <a:latin typeface="Calibri"/>
                <a:ea typeface="Calibri"/>
                <a:cs typeface="Calibri"/>
                <a:sym typeface="Calibri"/>
              </a:rPr>
              <a:t>ÕUNAPUU-VÕRGENDIKOI (Yponomeuta malinellus</a:t>
            </a:r>
            <a:r>
              <a:rPr lang="et-EE" sz="3959" b="1" i="0" u="none" strike="noStrike" cap="none">
                <a:solidFill>
                  <a:schemeClr val="dk1"/>
                </a:solidFill>
                <a:latin typeface="Calibri"/>
                <a:ea typeface="Calibri"/>
                <a:cs typeface="Calibri"/>
                <a:sym typeface="Calibri"/>
              </a:rPr>
              <a:t>)</a:t>
            </a:r>
            <a:br>
              <a:rPr lang="et-EE" sz="3959" b="1" i="0" u="none" strike="noStrike" cap="none">
                <a:solidFill>
                  <a:schemeClr val="dk1"/>
                </a:solidFill>
                <a:latin typeface="Calibri"/>
                <a:ea typeface="Calibri"/>
                <a:cs typeface="Calibri"/>
                <a:sym typeface="Calibri"/>
              </a:rPr>
            </a:br>
            <a:endParaRPr lang="et-EE" sz="3959" b="1" i="0" u="none" strike="noStrike" cap="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93"/>
        <p:cNvGrpSpPr/>
        <p:nvPr/>
      </p:nvGrpSpPr>
      <p:grpSpPr>
        <a:xfrm>
          <a:off x="0" y="0"/>
          <a:ext cx="0" cy="0"/>
          <a:chOff x="0" y="0"/>
          <a:chExt cx="0" cy="0"/>
        </a:xfrm>
      </p:grpSpPr>
      <p:pic>
        <p:nvPicPr>
          <p:cNvPr id="295" name="Shape 295" descr="C:\Users\kasutaja\Desktop\ploomi mähkur.jpg"/>
          <p:cNvPicPr preferRelativeResize="0">
            <a:picLocks noGrp="1"/>
          </p:cNvPicPr>
          <p:nvPr>
            <p:ph sz="half" idx="1"/>
          </p:nvPr>
        </p:nvPicPr>
        <p:blipFill rotWithShape="1">
          <a:blip r:embed="rId3">
            <a:alphaModFix/>
          </a:blip>
          <a:stretch/>
        </p:blipFill>
        <p:spPr>
          <a:xfrm>
            <a:off x="457200" y="2677928"/>
            <a:ext cx="4038600" cy="2132381"/>
          </a:xfrm>
          <a:prstGeom prst="rect">
            <a:avLst/>
          </a:prstGeom>
          <a:noFill/>
          <a:ln>
            <a:noFill/>
          </a:ln>
        </p:spPr>
      </p:pic>
      <p:sp>
        <p:nvSpPr>
          <p:cNvPr id="296" name="Shape 296"/>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7222"/>
              <a:buFont typeface="Arial"/>
              <a:buChar char="•"/>
            </a:pPr>
            <a:r>
              <a:rPr lang="et-EE" sz="1750" b="0" i="0" u="none" strike="noStrike" cap="none">
                <a:solidFill>
                  <a:schemeClr val="dk1"/>
                </a:solidFill>
                <a:latin typeface="Calibri"/>
                <a:ea typeface="Calibri"/>
                <a:cs typeface="Calibri"/>
                <a:sym typeface="Calibri"/>
              </a:rPr>
              <a:t> Liblikate lendlus toimub hämaras, sooja ja vaikse ilmaga pärast ploomipuude õitsemist ühe kuni kahe kuu jooksul. Emasliblikad munevad peale lendlust ja paaritumist noortele viljadele munad, millest 7-10 päeva pärast kooruvad röövikud, kes sisenevad viljadesse. Sisenemisava kohale tekib iseloomulik läbipaistev kummitaoline tilgake. Röövik toitub viljas 17-50 päeva, täites selle luu ümbruse ekskrementidega. Kahjustatud viljade kasv peatub ja nad varisevad enneaegselt.</a:t>
            </a:r>
            <a:br>
              <a:rPr lang="et-EE" sz="1750" b="0" i="0" u="none" strike="noStrike" cap="none">
                <a:solidFill>
                  <a:schemeClr val="dk1"/>
                </a:solidFill>
                <a:latin typeface="Calibri"/>
                <a:ea typeface="Calibri"/>
                <a:cs typeface="Calibri"/>
                <a:sym typeface="Calibri"/>
              </a:rPr>
            </a:br>
            <a:r>
              <a:rPr lang="et-EE" sz="1750" b="0" i="0" u="none" strike="noStrike" cap="none">
                <a:solidFill>
                  <a:schemeClr val="dk1"/>
                </a:solidFill>
                <a:latin typeface="Calibri"/>
                <a:ea typeface="Calibri"/>
                <a:cs typeface="Calibri"/>
                <a:sym typeface="Calibri"/>
              </a:rPr>
              <a:t>Täiskasvanud, 12-15 mm pikkused roosakaspunase keha ja pruuni peaga röövikud siirduvad puude tüvedele, kus talvituvad kookonites korba all ja koorepragudes, mõnikord ka maapinnal.</a:t>
            </a:r>
          </a:p>
          <a:p>
            <a:pPr marL="342900" marR="0" lvl="0" indent="-342900" algn="l" rtl="0">
              <a:lnSpc>
                <a:spcPct val="80000"/>
              </a:lnSpc>
              <a:spcBef>
                <a:spcPts val="350"/>
              </a:spcBef>
              <a:spcAft>
                <a:spcPts val="0"/>
              </a:spcAft>
              <a:buClr>
                <a:schemeClr val="dk1"/>
              </a:buClr>
              <a:buSzPct val="25000"/>
              <a:buFont typeface="Arial"/>
              <a:buNone/>
            </a:pPr>
            <a:endParaRPr sz="175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350"/>
              </a:spcBef>
              <a:buClr>
                <a:schemeClr val="dk1"/>
              </a:buClr>
              <a:buSzPct val="97222"/>
              <a:buFont typeface="Arial"/>
              <a:buNone/>
            </a:pPr>
            <a:endParaRPr sz="175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200" b="1" i="0" u="none" strike="noStrike" cap="none">
                <a:solidFill>
                  <a:schemeClr val="dk1"/>
                </a:solidFill>
                <a:latin typeface="Calibri"/>
                <a:ea typeface="Calibri"/>
                <a:cs typeface="Calibri"/>
                <a:sym typeface="Calibri"/>
              </a:rPr>
              <a:t>PLOOMIMÄHKUR (Grapholita funebrana)</a:t>
            </a:r>
            <a:br>
              <a:rPr lang="et-EE" sz="3200" b="1" i="0" u="none" strike="noStrike" cap="none">
                <a:solidFill>
                  <a:schemeClr val="dk1"/>
                </a:solidFill>
                <a:latin typeface="Calibri"/>
                <a:ea typeface="Calibri"/>
                <a:cs typeface="Calibri"/>
                <a:sym typeface="Calibri"/>
              </a:rPr>
            </a:br>
            <a:endParaRPr lang="et-EE" sz="3200" b="1"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Shape 302"/>
          <p:cNvSpPr txBox="1">
            <a:spLocks noGrp="1"/>
          </p:cNvSpPr>
          <p:nvPr>
            <p:ph idx="1"/>
          </p:nvPr>
        </p:nvSpPr>
        <p:spPr>
          <a:xfrm>
            <a:off x="251519" y="1196751"/>
            <a:ext cx="7344817" cy="482453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2300" b="0" i="0" u="none" strike="noStrike" cap="none" dirty="0">
                <a:solidFill>
                  <a:schemeClr val="dk1"/>
                </a:solidFill>
                <a:latin typeface="Calibri"/>
                <a:ea typeface="Calibri"/>
                <a:cs typeface="Calibri"/>
                <a:sym typeface="Calibri"/>
              </a:rPr>
              <a:t>Kärntõbi - </a:t>
            </a:r>
            <a:r>
              <a:rPr lang="et-EE" sz="2300" b="0" i="0" u="none" strike="noStrike" cap="none" dirty="0" err="1">
                <a:solidFill>
                  <a:schemeClr val="dk1"/>
                </a:solidFill>
                <a:latin typeface="Calibri"/>
                <a:ea typeface="Calibri"/>
                <a:cs typeface="Calibri"/>
                <a:sym typeface="Calibri"/>
              </a:rPr>
              <a:t>kahjustab </a:t>
            </a:r>
            <a:r>
              <a:rPr lang="et-EE" sz="2300" b="0" i="0" u="sng" strike="noStrike" cap="none" dirty="0" err="1">
                <a:solidFill>
                  <a:schemeClr val="hlink"/>
                </a:solidFill>
                <a:latin typeface="Calibri"/>
                <a:ea typeface="Calibri"/>
                <a:cs typeface="Calibri"/>
                <a:sym typeface="Calibri"/>
                <a:hlinkClick r:id="rId3"/>
              </a:rPr>
              <a:t>õuna-</a:t>
            </a:r>
            <a:r>
              <a:rPr lang="et-EE" sz="2300" b="0" i="0" u="none" strike="noStrike" cap="none" dirty="0" err="1">
                <a:solidFill>
                  <a:schemeClr val="dk1"/>
                </a:solidFill>
                <a:latin typeface="Calibri"/>
                <a:ea typeface="Calibri"/>
                <a:cs typeface="Calibri"/>
                <a:sym typeface="Calibri"/>
              </a:rPr>
              <a:t> ja </a:t>
            </a:r>
            <a:r>
              <a:rPr lang="et-EE" sz="2300" b="0" i="0" u="sng" strike="noStrike" cap="none" dirty="0" err="1">
                <a:solidFill>
                  <a:schemeClr val="hlink"/>
                </a:solidFill>
                <a:latin typeface="Calibri"/>
                <a:ea typeface="Calibri"/>
                <a:cs typeface="Calibri"/>
                <a:sym typeface="Calibri"/>
                <a:hlinkClick r:id="rId4"/>
              </a:rPr>
              <a:t>pirnipuude</a:t>
            </a:r>
            <a:r>
              <a:rPr lang="et-EE" sz="2300" b="0" i="0" u="none" strike="noStrike" cap="none" dirty="0" err="1">
                <a:solidFill>
                  <a:schemeClr val="dk1"/>
                </a:solidFill>
                <a:latin typeface="Calibri"/>
                <a:ea typeface="Calibri"/>
                <a:cs typeface="Calibri"/>
                <a:sym typeface="Calibri"/>
              </a:rPr>
              <a:t> lehti</a:t>
            </a:r>
            <a:r>
              <a:rPr lang="et-EE" sz="2300" b="0" i="0" u="none" strike="noStrike" cap="none" dirty="0">
                <a:solidFill>
                  <a:schemeClr val="dk1"/>
                </a:solidFill>
                <a:latin typeface="Calibri"/>
                <a:ea typeface="Calibri"/>
                <a:cs typeface="Calibri"/>
                <a:sym typeface="Calibri"/>
              </a:rPr>
              <a:t>, vilju ja võrseid</a:t>
            </a:r>
          </a:p>
          <a:p>
            <a:pPr marL="342900" marR="0" lvl="0" indent="-342900" algn="l" rtl="0">
              <a:spcBef>
                <a:spcPts val="460"/>
              </a:spcBef>
              <a:spcAft>
                <a:spcPts val="0"/>
              </a:spcAft>
              <a:buClr>
                <a:schemeClr val="dk1"/>
              </a:buClr>
              <a:buSzPct val="100000"/>
              <a:buFont typeface="Arial"/>
              <a:buChar char="•"/>
            </a:pPr>
            <a:r>
              <a:rPr lang="et-EE" sz="2300" b="0" i="0" u="none" strike="noStrike" cap="none" dirty="0">
                <a:solidFill>
                  <a:schemeClr val="dk1"/>
                </a:solidFill>
                <a:latin typeface="Calibri"/>
                <a:ea typeface="Calibri"/>
                <a:cs typeface="Calibri"/>
                <a:sym typeface="Calibri"/>
              </a:rPr>
              <a:t>Puuviljamädanik - põhjustab viljade mädanemist</a:t>
            </a:r>
          </a:p>
          <a:p>
            <a:pPr marL="342900" marR="0" lvl="0" indent="-342900" algn="l" rtl="0">
              <a:spcBef>
                <a:spcPts val="460"/>
              </a:spcBef>
              <a:spcAft>
                <a:spcPts val="0"/>
              </a:spcAft>
              <a:buClr>
                <a:schemeClr val="dk1"/>
              </a:buClr>
              <a:buSzPct val="100000"/>
              <a:buFont typeface="Arial"/>
              <a:buChar char="•"/>
            </a:pPr>
            <a:r>
              <a:rPr lang="et-EE" sz="2300" b="0" i="0" u="sng" strike="noStrike" cap="none" dirty="0" err="1">
                <a:solidFill>
                  <a:schemeClr val="hlink"/>
                </a:solidFill>
                <a:latin typeface="Calibri"/>
                <a:ea typeface="Calibri"/>
                <a:cs typeface="Calibri"/>
                <a:sym typeface="Calibri"/>
                <a:hlinkClick r:id="rId5"/>
              </a:rPr>
              <a:t>Õunapuu-jahukaste</a:t>
            </a:r>
            <a:r>
              <a:rPr lang="et-EE" sz="2300" b="0" i="0" u="none" strike="noStrike" cap="none" dirty="0" err="1">
                <a:solidFill>
                  <a:schemeClr val="dk1"/>
                </a:solidFill>
                <a:latin typeface="Calibri"/>
                <a:ea typeface="Calibri"/>
                <a:cs typeface="Calibri"/>
                <a:sym typeface="Calibri"/>
              </a:rPr>
              <a:t> -</a:t>
            </a:r>
            <a:r>
              <a:rPr lang="et-EE" sz="2300" b="0" i="0" u="none" strike="noStrike" cap="none" dirty="0">
                <a:solidFill>
                  <a:schemeClr val="dk1"/>
                </a:solidFill>
                <a:latin typeface="Calibri"/>
                <a:ea typeface="Calibri"/>
                <a:cs typeface="Calibri"/>
                <a:sym typeface="Calibri"/>
              </a:rPr>
              <a:t> rohkem levinud meist lõuna pool</a:t>
            </a:r>
          </a:p>
          <a:p>
            <a:pPr marL="342900" marR="0" lvl="0" indent="-342900" algn="l" rtl="0">
              <a:spcBef>
                <a:spcPts val="460"/>
              </a:spcBef>
              <a:spcAft>
                <a:spcPts val="0"/>
              </a:spcAft>
              <a:buClr>
                <a:schemeClr val="dk1"/>
              </a:buClr>
              <a:buSzPct val="100000"/>
              <a:buFont typeface="Arial"/>
              <a:buChar char="•"/>
            </a:pPr>
            <a:r>
              <a:rPr lang="et-EE" sz="2300" b="0" i="0" u="sng" strike="noStrike" cap="none" dirty="0" err="1">
                <a:solidFill>
                  <a:schemeClr val="hlink"/>
                </a:solidFill>
                <a:latin typeface="Calibri"/>
                <a:ea typeface="Calibri"/>
                <a:cs typeface="Calibri"/>
                <a:sym typeface="Calibri"/>
                <a:hlinkClick r:id="rId6"/>
              </a:rPr>
              <a:t>Viljapuu-juurevähk</a:t>
            </a:r>
            <a:r>
              <a:rPr lang="et-EE" sz="2300" b="0" i="0" u="none" strike="noStrike" cap="none" dirty="0" err="1">
                <a:solidFill>
                  <a:schemeClr val="dk1"/>
                </a:solidFill>
                <a:latin typeface="Calibri"/>
                <a:ea typeface="Calibri"/>
                <a:cs typeface="Calibri"/>
                <a:sym typeface="Calibri"/>
              </a:rPr>
              <a:t> -</a:t>
            </a:r>
            <a:r>
              <a:rPr lang="et-EE" sz="2300" b="0" i="0" u="none" strike="noStrike" cap="none" dirty="0">
                <a:solidFill>
                  <a:schemeClr val="dk1"/>
                </a:solidFill>
                <a:latin typeface="Calibri"/>
                <a:ea typeface="Calibri"/>
                <a:cs typeface="Calibri"/>
                <a:sym typeface="Calibri"/>
              </a:rPr>
              <a:t> väheohtlik bakterhaigus</a:t>
            </a:r>
          </a:p>
          <a:p>
            <a:pPr marL="342900" marR="0" lvl="0" indent="-342900" algn="l" rtl="0">
              <a:spcBef>
                <a:spcPts val="460"/>
              </a:spcBef>
              <a:spcAft>
                <a:spcPts val="0"/>
              </a:spcAft>
              <a:buClr>
                <a:schemeClr val="dk1"/>
              </a:buClr>
              <a:buSzPct val="100000"/>
              <a:buFont typeface="Arial"/>
              <a:buChar char="•"/>
            </a:pPr>
            <a:r>
              <a:rPr lang="et-EE" sz="2300" b="0" i="0" u="sng" strike="noStrike" cap="none" dirty="0" err="1">
                <a:solidFill>
                  <a:schemeClr val="hlink"/>
                </a:solidFill>
                <a:latin typeface="Calibri"/>
                <a:ea typeface="Calibri"/>
                <a:cs typeface="Calibri"/>
                <a:sym typeface="Calibri"/>
                <a:hlinkClick r:id="rId7"/>
              </a:rPr>
              <a:t>Viljapuu-tüvevähk</a:t>
            </a:r>
            <a:r>
              <a:rPr lang="et-EE" sz="2300" b="0" i="0" u="none" strike="noStrike" cap="none" dirty="0" err="1">
                <a:solidFill>
                  <a:schemeClr val="dk1"/>
                </a:solidFill>
                <a:latin typeface="Calibri"/>
                <a:ea typeface="Calibri"/>
                <a:cs typeface="Calibri"/>
                <a:sym typeface="Calibri"/>
              </a:rPr>
              <a:t> -</a:t>
            </a:r>
            <a:r>
              <a:rPr lang="et-EE" sz="2300" b="0" i="0" u="none" strike="noStrike" cap="none" dirty="0">
                <a:solidFill>
                  <a:schemeClr val="dk1"/>
                </a:solidFill>
                <a:latin typeface="Calibri"/>
                <a:ea typeface="Calibri"/>
                <a:cs typeface="Calibri"/>
                <a:sym typeface="Calibri"/>
              </a:rPr>
              <a:t> ohtlik seenhaigus (kahjustab koort ja puitu)</a:t>
            </a:r>
          </a:p>
          <a:p>
            <a:pPr marL="342900" marR="0" lvl="0" indent="-342900" algn="l" rtl="0">
              <a:spcBef>
                <a:spcPts val="460"/>
              </a:spcBef>
              <a:spcAft>
                <a:spcPts val="0"/>
              </a:spcAft>
              <a:buClr>
                <a:schemeClr val="dk1"/>
              </a:buClr>
              <a:buSzPct val="100000"/>
              <a:buFont typeface="Arial"/>
              <a:buChar char="•"/>
            </a:pPr>
            <a:r>
              <a:rPr lang="et-EE" sz="2300" b="0" i="0" u="sng" strike="noStrike" cap="none" dirty="0" err="1">
                <a:solidFill>
                  <a:schemeClr val="hlink"/>
                </a:solidFill>
                <a:latin typeface="Calibri"/>
                <a:ea typeface="Calibri"/>
                <a:cs typeface="Calibri"/>
                <a:sym typeface="Calibri"/>
                <a:hlinkClick r:id="rId8"/>
              </a:rPr>
              <a:t>Viljapuu-tüvepõletik</a:t>
            </a:r>
            <a:r>
              <a:rPr lang="et-EE" sz="2300" b="0" i="0" u="none" strike="noStrike" cap="none" dirty="0" err="1">
                <a:solidFill>
                  <a:schemeClr val="dk1"/>
                </a:solidFill>
                <a:latin typeface="Calibri"/>
                <a:ea typeface="Calibri"/>
                <a:cs typeface="Calibri"/>
                <a:sym typeface="Calibri"/>
              </a:rPr>
              <a:t> -</a:t>
            </a:r>
            <a:r>
              <a:rPr lang="et-EE" sz="2300" b="0" i="0" u="none" strike="noStrike" cap="none" dirty="0">
                <a:solidFill>
                  <a:schemeClr val="dk1"/>
                </a:solidFill>
                <a:latin typeface="Calibri"/>
                <a:ea typeface="Calibri"/>
                <a:cs typeface="Calibri"/>
                <a:sym typeface="Calibri"/>
              </a:rPr>
              <a:t> noortel puudel (kahjustab koort kogu paksuses)</a:t>
            </a:r>
          </a:p>
          <a:p>
            <a:pPr marL="342900" marR="0" lvl="0" indent="-342900" algn="l" rtl="0">
              <a:spcBef>
                <a:spcPts val="460"/>
              </a:spcBef>
              <a:spcAft>
                <a:spcPts val="0"/>
              </a:spcAft>
              <a:buClr>
                <a:schemeClr val="dk1"/>
              </a:buClr>
              <a:buSzPct val="100000"/>
              <a:buFont typeface="Arial"/>
              <a:buChar char="•"/>
            </a:pPr>
            <a:r>
              <a:rPr lang="et-EE" sz="2300" b="0" i="0" u="sng" strike="noStrike" cap="none" dirty="0" err="1">
                <a:solidFill>
                  <a:schemeClr val="hlink"/>
                </a:solidFill>
                <a:latin typeface="Calibri"/>
                <a:ea typeface="Calibri"/>
                <a:cs typeface="Calibri"/>
                <a:sym typeface="Calibri"/>
                <a:hlinkClick r:id="rId9"/>
              </a:rPr>
              <a:t>Viljapuu-koorepõletik</a:t>
            </a:r>
            <a:r>
              <a:rPr lang="et-EE" sz="2300" b="0" i="0" u="none" strike="noStrike" cap="none" dirty="0" err="1">
                <a:solidFill>
                  <a:schemeClr val="dk1"/>
                </a:solidFill>
                <a:latin typeface="Calibri"/>
                <a:ea typeface="Calibri"/>
                <a:cs typeface="Calibri"/>
                <a:sym typeface="Calibri"/>
              </a:rPr>
              <a:t> -</a:t>
            </a:r>
            <a:r>
              <a:rPr lang="et-EE" sz="2300" b="0" i="0" u="none" strike="noStrike" cap="none" dirty="0">
                <a:solidFill>
                  <a:schemeClr val="dk1"/>
                </a:solidFill>
                <a:latin typeface="Calibri"/>
                <a:ea typeface="Calibri"/>
                <a:cs typeface="Calibri"/>
                <a:sym typeface="Calibri"/>
              </a:rPr>
              <a:t> vanadel puudel (kahjustab koore pindmisi kihte)</a:t>
            </a:r>
          </a:p>
          <a:p>
            <a:pPr marL="342900" marR="0" lvl="0" indent="-342900" algn="l" rtl="0">
              <a:spcBef>
                <a:spcPts val="460"/>
              </a:spcBef>
              <a:spcAft>
                <a:spcPts val="0"/>
              </a:spcAft>
              <a:buClr>
                <a:schemeClr val="dk1"/>
              </a:buClr>
              <a:buSzPct val="100000"/>
              <a:buFont typeface="Arial"/>
              <a:buChar char="•"/>
            </a:pPr>
            <a:r>
              <a:rPr lang="et-EE" sz="2300" b="0" i="0" u="none" strike="noStrike" cap="none" dirty="0">
                <a:solidFill>
                  <a:schemeClr val="dk1"/>
                </a:solidFill>
                <a:latin typeface="Calibri"/>
                <a:ea typeface="Calibri"/>
                <a:cs typeface="Calibri"/>
                <a:sym typeface="Calibri"/>
              </a:rPr>
              <a:t>Puidumädanikke </a:t>
            </a:r>
            <a:r>
              <a:rPr lang="et-EE" sz="2300" b="0" i="0" u="none" strike="noStrike" cap="none" dirty="0" err="1">
                <a:solidFill>
                  <a:schemeClr val="dk1"/>
                </a:solidFill>
                <a:latin typeface="Calibri"/>
                <a:ea typeface="Calibri"/>
                <a:cs typeface="Calibri"/>
                <a:sym typeface="Calibri"/>
              </a:rPr>
              <a:t>põhjustavad </a:t>
            </a:r>
            <a:r>
              <a:rPr lang="et-EE" sz="2300" b="0" i="0" u="sng" strike="noStrike" cap="none" dirty="0" err="1">
                <a:solidFill>
                  <a:schemeClr val="hlink"/>
                </a:solidFill>
                <a:latin typeface="Calibri"/>
                <a:ea typeface="Calibri"/>
                <a:cs typeface="Calibri"/>
                <a:sym typeface="Calibri"/>
                <a:hlinkClick r:id="rId10"/>
              </a:rPr>
              <a:t>kandseened</a:t>
            </a:r>
            <a:r>
              <a:rPr lang="et-EE" sz="2300" b="0" i="0" u="none" strike="noStrike" cap="none" dirty="0">
                <a:solidFill>
                  <a:schemeClr val="dk1"/>
                </a:solidFill>
                <a:latin typeface="Calibri"/>
                <a:ea typeface="Calibri"/>
                <a:cs typeface="Calibri"/>
                <a:sym typeface="Calibri"/>
              </a:rPr>
              <a:t>, kes lagundavad lülipuitu. </a:t>
            </a:r>
          </a:p>
          <a:p>
            <a:pPr marL="342900" marR="0" lvl="0" indent="-342900" algn="l" rtl="0">
              <a:spcBef>
                <a:spcPts val="460"/>
              </a:spcBef>
              <a:spcAft>
                <a:spcPts val="0"/>
              </a:spcAft>
              <a:buClr>
                <a:schemeClr val="dk1"/>
              </a:buClr>
              <a:buSzPct val="100000"/>
              <a:buFont typeface="Arial"/>
              <a:buChar char="•"/>
            </a:pPr>
            <a:r>
              <a:rPr lang="et-EE" sz="2300" b="0" i="0" u="sng" strike="noStrike" cap="none" dirty="0" err="1">
                <a:solidFill>
                  <a:schemeClr val="hlink"/>
                </a:solidFill>
                <a:latin typeface="Calibri"/>
                <a:ea typeface="Calibri"/>
                <a:cs typeface="Calibri"/>
                <a:sym typeface="Calibri"/>
                <a:hlinkClick r:id="rId11"/>
              </a:rPr>
              <a:t>Viljapuu-bakterpõletik</a:t>
            </a:r>
            <a:r>
              <a:rPr lang="et-EE" sz="2300" b="0" i="0" u="none" strike="noStrike" cap="none" dirty="0" err="1">
                <a:solidFill>
                  <a:schemeClr val="dk1"/>
                </a:solidFill>
                <a:latin typeface="Calibri"/>
                <a:ea typeface="Calibri"/>
                <a:cs typeface="Calibri"/>
                <a:sym typeface="Calibri"/>
              </a:rPr>
              <a:t> -</a:t>
            </a:r>
            <a:r>
              <a:rPr lang="et-EE" sz="2300" b="0" i="0" u="none" strike="noStrike" cap="none" dirty="0">
                <a:solidFill>
                  <a:schemeClr val="dk1"/>
                </a:solidFill>
                <a:latin typeface="Calibri"/>
                <a:ea typeface="Calibri"/>
                <a:cs typeface="Calibri"/>
                <a:sym typeface="Calibri"/>
              </a:rPr>
              <a:t> paljudel roosõielistel esinev ohtlik </a:t>
            </a:r>
            <a:r>
              <a:rPr lang="et-EE" sz="2300" b="0" i="0" u="none" strike="noStrike" cap="none" dirty="0" err="1">
                <a:solidFill>
                  <a:schemeClr val="dk1"/>
                </a:solidFill>
                <a:latin typeface="Calibri"/>
                <a:ea typeface="Calibri"/>
                <a:cs typeface="Calibri"/>
                <a:sym typeface="Calibri"/>
              </a:rPr>
              <a:t>karantiinhaigus,haiguskahtluse</a:t>
            </a:r>
            <a:r>
              <a:rPr lang="et-EE" sz="2300" b="0" i="0" u="none" strike="noStrike" cap="none" dirty="0">
                <a:solidFill>
                  <a:schemeClr val="dk1"/>
                </a:solidFill>
                <a:latin typeface="Calibri"/>
                <a:ea typeface="Calibri"/>
                <a:cs typeface="Calibri"/>
                <a:sym typeface="Calibri"/>
              </a:rPr>
              <a:t> korral teavitada põllumajandusametit</a:t>
            </a:r>
          </a:p>
          <a:p>
            <a:pPr marL="342900" marR="0" lvl="0" indent="-342900" algn="l" rtl="0">
              <a:spcBef>
                <a:spcPts val="400"/>
              </a:spcBef>
              <a:spcAft>
                <a:spcPts val="0"/>
              </a:spcAft>
              <a:buClr>
                <a:schemeClr val="dk1"/>
              </a:buClr>
              <a:buSzPct val="25000"/>
              <a:buFont typeface="Arial"/>
              <a:buNone/>
            </a:pPr>
            <a:br>
              <a:rPr lang="et-EE" sz="2000" b="0" i="0" u="none" strike="noStrike" cap="none" dirty="0">
                <a:solidFill>
                  <a:schemeClr val="dk1"/>
                </a:solidFill>
                <a:latin typeface="Calibri"/>
                <a:ea typeface="Calibri"/>
                <a:cs typeface="Calibri"/>
                <a:sym typeface="Calibri"/>
              </a:rPr>
            </a:br>
            <a:endParaRPr lang="et-EE" sz="2000" b="0" i="0" u="none" strike="noStrike" cap="none" dirty="0">
              <a:solidFill>
                <a:schemeClr val="dk1"/>
              </a:solidFill>
              <a:latin typeface="Calibri"/>
              <a:ea typeface="Calibri"/>
              <a:cs typeface="Calibri"/>
              <a:sym typeface="Calibri"/>
            </a:endParaRPr>
          </a:p>
          <a:p>
            <a:pPr marL="342900" marR="0" lvl="0" indent="-342900" algn="l" rtl="0">
              <a:spcBef>
                <a:spcPts val="400"/>
              </a:spcBef>
              <a:buClr>
                <a:schemeClr val="dk1"/>
              </a:buClr>
              <a:buSzPct val="100000"/>
              <a:buFont typeface="Arial"/>
              <a:buNone/>
            </a:pPr>
            <a:endParaRPr sz="2000" b="0" i="0" u="none" strike="noStrike" cap="none" dirty="0">
              <a:solidFill>
                <a:schemeClr val="dk1"/>
              </a:solidFill>
              <a:latin typeface="Calibri"/>
              <a:ea typeface="Calibri"/>
              <a:cs typeface="Calibri"/>
              <a:sym typeface="Calibri"/>
            </a:endParaRPr>
          </a:p>
        </p:txBody>
      </p:sp>
      <p:sp>
        <p:nvSpPr>
          <p:cNvPr id="301" name="Shape 301"/>
          <p:cNvSpPr txBox="1">
            <a:spLocks noGrp="1"/>
          </p:cNvSpPr>
          <p:nvPr>
            <p:ph type="title"/>
          </p:nvPr>
        </p:nvSpPr>
        <p:spPr>
          <a:xfrm>
            <a:off x="457200" y="274637"/>
            <a:ext cx="8229600" cy="850106"/>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dirty="0">
                <a:solidFill>
                  <a:schemeClr val="dk1"/>
                </a:solidFill>
                <a:latin typeface="Calibri"/>
                <a:ea typeface="Calibri"/>
                <a:cs typeface="Calibri"/>
                <a:sym typeface="Calibri"/>
              </a:rPr>
              <a:t>Viljapuude haigused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idx="1"/>
          </p:nvPr>
        </p:nvSpPr>
        <p:spPr>
          <a:xfrm>
            <a:off x="539552" y="620687"/>
            <a:ext cx="8208912" cy="5544615"/>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2800" b="0" i="0" u="sng" strike="noStrike" cap="none">
                <a:solidFill>
                  <a:schemeClr val="hlink"/>
                </a:solidFill>
                <a:latin typeface="Calibri"/>
                <a:ea typeface="Calibri"/>
                <a:cs typeface="Calibri"/>
                <a:sym typeface="Calibri"/>
                <a:hlinkClick r:id="rId3"/>
              </a:rPr>
              <a:t>Luuviljaliste mädanik</a:t>
            </a:r>
            <a:r>
              <a:rPr lang="et-EE" sz="2800" b="0" i="0" u="none" strike="noStrike" cap="none">
                <a:solidFill>
                  <a:schemeClr val="dk1"/>
                </a:solidFill>
                <a:latin typeface="Calibri"/>
                <a:ea typeface="Calibri"/>
                <a:cs typeface="Calibri"/>
                <a:sym typeface="Calibri"/>
              </a:rPr>
              <a:t> - kahjustab </a:t>
            </a:r>
            <a:r>
              <a:rPr lang="et-EE" sz="2800" b="0" i="0" u="sng" strike="noStrike" cap="none">
                <a:solidFill>
                  <a:schemeClr val="hlink"/>
                </a:solidFill>
                <a:latin typeface="Calibri"/>
                <a:ea typeface="Calibri"/>
                <a:cs typeface="Calibri"/>
                <a:sym typeface="Calibri"/>
                <a:hlinkClick r:id="rId4"/>
              </a:rPr>
              <a:t>pärastõitsemist</a:t>
            </a:r>
            <a:r>
              <a:rPr lang="et-EE" sz="2800" b="0" i="0" u="sng" strike="noStrike" cap="none">
                <a:solidFill>
                  <a:schemeClr val="hlink"/>
                </a:solidFill>
                <a:latin typeface="Calibri"/>
                <a:ea typeface="Calibri"/>
                <a:cs typeface="Calibri"/>
                <a:sym typeface="Calibri"/>
                <a:hlinkClick r:id="rId5"/>
              </a:rPr>
              <a:t>.</a:t>
            </a:r>
            <a:r>
              <a:rPr lang="et-EE" sz="2800" b="0" i="0" u="none" strike="noStrike" cap="none">
                <a:solidFill>
                  <a:schemeClr val="dk1"/>
                </a:solidFill>
                <a:latin typeface="Calibri"/>
                <a:ea typeface="Calibri"/>
                <a:cs typeface="Calibri"/>
                <a:sym typeface="Calibri"/>
              </a:rPr>
              <a:t> Sama seen on üks </a:t>
            </a:r>
            <a:r>
              <a:rPr lang="et-EE" sz="2800" b="0" i="0" u="sng" strike="noStrike" cap="none">
                <a:solidFill>
                  <a:schemeClr val="hlink"/>
                </a:solidFill>
                <a:latin typeface="Calibri"/>
                <a:ea typeface="Calibri"/>
                <a:cs typeface="Calibri"/>
                <a:sym typeface="Calibri"/>
                <a:hlinkClick r:id="rId6"/>
              </a:rPr>
              <a:t>ploomide mädanemise</a:t>
            </a:r>
            <a:r>
              <a:rPr lang="et-EE" sz="2800" b="0" i="0" u="none" strike="noStrike" cap="none">
                <a:solidFill>
                  <a:schemeClr val="dk1"/>
                </a:solidFill>
                <a:latin typeface="Calibri"/>
                <a:ea typeface="Calibri"/>
                <a:cs typeface="Calibri"/>
                <a:sym typeface="Calibri"/>
              </a:rPr>
              <a:t> põhjustaja</a:t>
            </a:r>
          </a:p>
          <a:p>
            <a:pPr marL="342900" marR="0" lvl="0" indent="-342900" algn="l" rtl="0">
              <a:spcBef>
                <a:spcPts val="560"/>
              </a:spcBef>
              <a:spcAft>
                <a:spcPts val="0"/>
              </a:spcAft>
              <a:buClr>
                <a:schemeClr val="dk1"/>
              </a:buClr>
              <a:buSzPct val="100000"/>
              <a:buFont typeface="Arial"/>
              <a:buChar char="•"/>
            </a:pPr>
            <a:r>
              <a:rPr lang="et-EE" sz="2800" b="0" i="0" u="sng" strike="noStrike" cap="none">
                <a:solidFill>
                  <a:schemeClr val="hlink"/>
                </a:solidFill>
                <a:latin typeface="Calibri"/>
                <a:ea typeface="Calibri"/>
                <a:cs typeface="Calibri"/>
                <a:sym typeface="Calibri"/>
                <a:hlinkClick r:id="rId7"/>
              </a:rPr>
              <a:t>Luuviljaliste lehepõletik</a:t>
            </a:r>
            <a:r>
              <a:rPr lang="et-EE" sz="2800" b="0" i="0" u="none" strike="noStrike" cap="none">
                <a:solidFill>
                  <a:schemeClr val="dk1"/>
                </a:solidFill>
                <a:latin typeface="Calibri"/>
                <a:ea typeface="Calibri"/>
                <a:cs typeface="Calibri"/>
                <a:sym typeface="Calibri"/>
              </a:rPr>
              <a:t> (klasterosporioos) - ploomipuude lehtedel hiljem väljalangevad ümmargused laigud, viljadel laigud kummivoolusega</a:t>
            </a:r>
          </a:p>
          <a:p>
            <a:pPr marL="342900" marR="0" lvl="0" indent="-342900" algn="l" rtl="0">
              <a:spcBef>
                <a:spcPts val="560"/>
              </a:spcBef>
              <a:spcAft>
                <a:spcPts val="0"/>
              </a:spcAft>
              <a:buClr>
                <a:schemeClr val="dk1"/>
              </a:buClr>
              <a:buSzPct val="100000"/>
              <a:buFont typeface="Arial"/>
              <a:buChar char="•"/>
            </a:pPr>
            <a:r>
              <a:rPr lang="et-EE" sz="2800" b="0" i="0" u="sng" strike="noStrike" cap="none">
                <a:solidFill>
                  <a:schemeClr val="hlink"/>
                </a:solidFill>
                <a:latin typeface="Calibri"/>
                <a:ea typeface="Calibri"/>
                <a:cs typeface="Calibri"/>
                <a:sym typeface="Calibri"/>
                <a:hlinkClick r:id="rId8"/>
              </a:rPr>
              <a:t>Kirsipuu-lehevarisemistõbi</a:t>
            </a:r>
            <a:r>
              <a:rPr lang="et-EE" sz="2800" b="0" i="0" u="none" strike="noStrike" cap="none">
                <a:solidFill>
                  <a:schemeClr val="dk1"/>
                </a:solidFill>
                <a:latin typeface="Calibri"/>
                <a:ea typeface="Calibri"/>
                <a:cs typeface="Calibri"/>
                <a:sym typeface="Calibri"/>
              </a:rPr>
              <a:t> (kokkomükoos) - põhjustab lehtede enneaegset varisemist</a:t>
            </a:r>
          </a:p>
          <a:p>
            <a:pPr marL="342900" marR="0" lvl="0" indent="-342900" algn="l" rtl="0">
              <a:spcBef>
                <a:spcPts val="560"/>
              </a:spcBef>
              <a:buClr>
                <a:schemeClr val="dk1"/>
              </a:buClr>
              <a:buSzPct val="100000"/>
              <a:buFont typeface="Arial"/>
              <a:buChar char="•"/>
            </a:pPr>
            <a:r>
              <a:rPr lang="et-EE" sz="2800" b="0" i="0" u="sng" strike="noStrike" cap="none">
                <a:solidFill>
                  <a:schemeClr val="hlink"/>
                </a:solidFill>
                <a:latin typeface="Calibri"/>
                <a:ea typeface="Calibri"/>
                <a:cs typeface="Calibri"/>
                <a:sym typeface="Calibri"/>
                <a:hlinkClick r:id="rId9"/>
              </a:rPr>
              <a:t>Hõbelehisust</a:t>
            </a:r>
            <a:r>
              <a:rPr lang="et-EE" sz="2800" b="0" i="0" u="none" strike="noStrike" cap="none">
                <a:solidFill>
                  <a:schemeClr val="dk1"/>
                </a:solidFill>
                <a:latin typeface="Calibri"/>
                <a:ea typeface="Calibri"/>
                <a:cs typeface="Calibri"/>
                <a:sym typeface="Calibri"/>
              </a:rPr>
              <a:t> põhjustab puidus elav kandseen, kelle </a:t>
            </a:r>
            <a:r>
              <a:rPr lang="et-EE" sz="2800" b="0" i="0" u="sng" strike="noStrike" cap="none">
                <a:solidFill>
                  <a:schemeClr val="hlink"/>
                </a:solidFill>
                <a:latin typeface="Calibri"/>
                <a:ea typeface="Calibri"/>
                <a:cs typeface="Calibri"/>
                <a:sym typeface="Calibri"/>
                <a:hlinkClick r:id="rId10"/>
              </a:rPr>
              <a:t>viljakehad</a:t>
            </a:r>
            <a:r>
              <a:rPr lang="et-EE" sz="2800" b="0" i="0" u="none" strike="noStrike" cap="none">
                <a:solidFill>
                  <a:schemeClr val="dk1"/>
                </a:solidFill>
                <a:latin typeface="Calibri"/>
                <a:ea typeface="Calibri"/>
                <a:cs typeface="Calibri"/>
                <a:sym typeface="Calibri"/>
              </a:rPr>
              <a:t> ilmuvad alles kuivama hakkavatele okstele. </a:t>
            </a:r>
            <a:br>
              <a:rPr lang="et-EE" sz="2800" b="0" i="0" u="none" strike="noStrike" cap="none">
                <a:solidFill>
                  <a:schemeClr val="dk1"/>
                </a:solidFill>
                <a:latin typeface="Calibri"/>
                <a:ea typeface="Calibri"/>
                <a:cs typeface="Calibri"/>
                <a:sym typeface="Calibri"/>
              </a:rPr>
            </a:br>
            <a:endParaRPr lang="et-EE"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Shape 313"/>
          <p:cNvSpPr txBox="1">
            <a:spLocks noGrp="1"/>
          </p:cNvSpPr>
          <p:nvPr>
            <p:ph idx="1"/>
          </p:nvPr>
        </p:nvSpPr>
        <p:spPr>
          <a:xfrm>
            <a:off x="457200" y="1600200"/>
            <a:ext cx="8363272" cy="48531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2200" b="0" i="0" u="sng" strike="noStrike" cap="none" dirty="0" err="1">
                <a:solidFill>
                  <a:schemeClr val="hlink"/>
                </a:solidFill>
                <a:latin typeface="Calibri"/>
                <a:ea typeface="Calibri"/>
                <a:cs typeface="Calibri"/>
                <a:sym typeface="Calibri"/>
                <a:hlinkClick r:id="rId3"/>
              </a:rPr>
              <a:t>Maasika-õielõikaja</a:t>
            </a:r>
            <a:r>
              <a:rPr lang="et-EE" sz="2200" b="0" i="0" u="none" strike="noStrike" cap="none" dirty="0" err="1">
                <a:solidFill>
                  <a:schemeClr val="dk1"/>
                </a:solidFill>
                <a:latin typeface="Calibri"/>
                <a:ea typeface="Calibri"/>
                <a:cs typeface="Calibri"/>
                <a:sym typeface="Calibri"/>
              </a:rPr>
              <a:t> -</a:t>
            </a:r>
            <a:r>
              <a:rPr lang="et-EE" sz="2200" b="0" i="0" u="none" strike="noStrike" cap="none" dirty="0">
                <a:solidFill>
                  <a:schemeClr val="dk1"/>
                </a:solidFill>
                <a:latin typeface="Calibri"/>
                <a:ea typeface="Calibri"/>
                <a:cs typeface="Calibri"/>
                <a:sym typeface="Calibri"/>
              </a:rPr>
              <a:t> kahjustab õisi </a:t>
            </a:r>
          </a:p>
          <a:p>
            <a:pPr marL="342900" marR="0" lvl="0" indent="-342900" algn="l" rtl="0">
              <a:spcBef>
                <a:spcPts val="440"/>
              </a:spcBef>
              <a:spcAft>
                <a:spcPts val="0"/>
              </a:spcAft>
              <a:buClr>
                <a:schemeClr val="dk1"/>
              </a:buClr>
              <a:buSzPct val="100000"/>
              <a:buFont typeface="Arial"/>
              <a:buChar char="•"/>
            </a:pPr>
            <a:r>
              <a:rPr lang="et-EE" sz="2200" b="0" i="0" u="sng" strike="noStrike" cap="none" dirty="0" err="1">
                <a:solidFill>
                  <a:schemeClr val="hlink"/>
                </a:solidFill>
                <a:latin typeface="Calibri"/>
                <a:ea typeface="Calibri"/>
                <a:cs typeface="Calibri"/>
                <a:sym typeface="Calibri"/>
                <a:hlinkClick r:id="rId4"/>
              </a:rPr>
              <a:t>Vaarikamardikas</a:t>
            </a:r>
            <a:r>
              <a:rPr lang="et-EE" sz="2200" b="0" i="0" u="none" strike="noStrike" cap="none" dirty="0" err="1">
                <a:solidFill>
                  <a:schemeClr val="dk1"/>
                </a:solidFill>
                <a:latin typeface="Calibri"/>
                <a:ea typeface="Calibri"/>
                <a:cs typeface="Calibri"/>
                <a:sym typeface="Calibri"/>
              </a:rPr>
              <a:t> -</a:t>
            </a:r>
            <a:r>
              <a:rPr lang="et-EE" sz="2200" b="0" i="0" u="none" strike="noStrike" cap="none" dirty="0">
                <a:solidFill>
                  <a:schemeClr val="dk1"/>
                </a:solidFill>
                <a:latin typeface="Calibri"/>
                <a:ea typeface="Calibri"/>
                <a:cs typeface="Calibri"/>
                <a:sym typeface="Calibri"/>
              </a:rPr>
              <a:t> vastne ("vaarikauss") kaevandab viljades</a:t>
            </a:r>
          </a:p>
          <a:p>
            <a:pPr marL="342900" marR="0" lvl="0" indent="-342900" algn="l" rtl="0">
              <a:spcBef>
                <a:spcPts val="440"/>
              </a:spcBef>
              <a:spcAft>
                <a:spcPts val="0"/>
              </a:spcAft>
              <a:buClr>
                <a:schemeClr val="dk1"/>
              </a:buClr>
              <a:buSzPct val="100000"/>
              <a:buFont typeface="Arial"/>
              <a:buChar char="•"/>
            </a:pPr>
            <a:r>
              <a:rPr lang="et-EE" sz="2200" b="0" i="0" u="sng" strike="noStrike" cap="none" dirty="0" err="1">
                <a:solidFill>
                  <a:schemeClr val="hlink"/>
                </a:solidFill>
                <a:latin typeface="Calibri"/>
                <a:ea typeface="Calibri"/>
                <a:cs typeface="Calibri"/>
                <a:sym typeface="Calibri"/>
                <a:hlinkClick r:id="rId5"/>
              </a:rPr>
              <a:t>Rohulutikad</a:t>
            </a:r>
            <a:r>
              <a:rPr lang="et-EE" sz="2200" b="0" i="0" u="none" strike="noStrike" cap="none" dirty="0" err="1">
                <a:solidFill>
                  <a:schemeClr val="dk1"/>
                </a:solidFill>
                <a:latin typeface="Calibri"/>
                <a:ea typeface="Calibri"/>
                <a:cs typeface="Calibri"/>
                <a:sym typeface="Calibri"/>
              </a:rPr>
              <a:t> -</a:t>
            </a:r>
            <a:r>
              <a:rPr lang="et-EE" sz="2200" b="0" i="0" u="none" strike="noStrike" cap="none" dirty="0">
                <a:solidFill>
                  <a:schemeClr val="dk1"/>
                </a:solidFill>
                <a:latin typeface="Calibri"/>
                <a:ea typeface="Calibri"/>
                <a:cs typeface="Calibri"/>
                <a:sym typeface="Calibri"/>
              </a:rPr>
              <a:t> õiest mahla imedes põhjustavad nn. "kassinäoga" maasikaid</a:t>
            </a:r>
          </a:p>
          <a:p>
            <a:pPr marL="342900" marR="0" lvl="0" indent="-342900" algn="l" rtl="0">
              <a:spcBef>
                <a:spcPts val="440"/>
              </a:spcBef>
              <a:spcAft>
                <a:spcPts val="0"/>
              </a:spcAft>
              <a:buClr>
                <a:schemeClr val="dk1"/>
              </a:buClr>
              <a:buSzPct val="100000"/>
              <a:buFont typeface="Arial"/>
              <a:buChar char="•"/>
            </a:pPr>
            <a:r>
              <a:rPr lang="et-EE" sz="2200" b="0" i="0" u="none" strike="noStrike" cap="none" dirty="0">
                <a:solidFill>
                  <a:schemeClr val="dk1"/>
                </a:solidFill>
                <a:latin typeface="Calibri"/>
                <a:ea typeface="Calibri"/>
                <a:cs typeface="Calibri"/>
                <a:sym typeface="Calibri"/>
              </a:rPr>
              <a:t>Maasika-lehemardikas - lehti kahjustavad nii valmikud kui ka vastsed</a:t>
            </a:r>
          </a:p>
          <a:p>
            <a:pPr marL="342900" marR="0" lvl="0" indent="-342900" algn="l" rtl="0">
              <a:spcBef>
                <a:spcPts val="440"/>
              </a:spcBef>
              <a:spcAft>
                <a:spcPts val="0"/>
              </a:spcAft>
              <a:buClr>
                <a:schemeClr val="dk1"/>
              </a:buClr>
              <a:buSzPct val="100000"/>
              <a:buFont typeface="Arial"/>
              <a:buChar char="•"/>
            </a:pPr>
            <a:r>
              <a:rPr lang="et-EE" sz="2200" b="0" i="0" u="sng" strike="noStrike" cap="none" dirty="0" err="1">
                <a:solidFill>
                  <a:schemeClr val="hlink"/>
                </a:solidFill>
                <a:latin typeface="Calibri"/>
                <a:ea typeface="Calibri"/>
                <a:cs typeface="Calibri"/>
                <a:sym typeface="Calibri"/>
                <a:hlinkClick r:id="rId6"/>
              </a:rPr>
              <a:t>Vaarika-pahksääsk</a:t>
            </a:r>
            <a:r>
              <a:rPr lang="et-EE" sz="2200" b="0" i="0" u="none" strike="noStrike" cap="none" dirty="0" err="1">
                <a:solidFill>
                  <a:schemeClr val="dk1"/>
                </a:solidFill>
                <a:latin typeface="Calibri"/>
                <a:ea typeface="Calibri"/>
                <a:cs typeface="Calibri"/>
                <a:sym typeface="Calibri"/>
              </a:rPr>
              <a:t> -</a:t>
            </a:r>
            <a:r>
              <a:rPr lang="et-EE" sz="2200" b="0" i="0" u="none" strike="noStrike" cap="none" dirty="0">
                <a:solidFill>
                  <a:schemeClr val="dk1"/>
                </a:solidFill>
                <a:latin typeface="Calibri"/>
                <a:ea typeface="Calibri"/>
                <a:cs typeface="Calibri"/>
                <a:sym typeface="Calibri"/>
              </a:rPr>
              <a:t> punakad vastsed elavad vaarikavarre pahkades</a:t>
            </a:r>
          </a:p>
          <a:p>
            <a:pPr marL="342900" marR="0" lvl="0" indent="-342900" algn="l" rtl="0">
              <a:spcBef>
                <a:spcPts val="440"/>
              </a:spcBef>
              <a:spcAft>
                <a:spcPts val="0"/>
              </a:spcAft>
              <a:buClr>
                <a:schemeClr val="dk1"/>
              </a:buClr>
              <a:buSzPct val="100000"/>
              <a:buFont typeface="Arial"/>
              <a:buChar char="•"/>
            </a:pPr>
            <a:r>
              <a:rPr lang="et-EE" sz="2200" b="0" i="0" u="sng" strike="noStrike" cap="none" dirty="0" err="1">
                <a:solidFill>
                  <a:schemeClr val="hlink"/>
                </a:solidFill>
                <a:latin typeface="Calibri"/>
                <a:ea typeface="Calibri"/>
                <a:cs typeface="Calibri"/>
                <a:sym typeface="Calibri"/>
                <a:hlinkClick r:id="rId7"/>
              </a:rPr>
              <a:t>Maasikalest</a:t>
            </a:r>
            <a:r>
              <a:rPr lang="et-EE" sz="2200" b="0" i="0" u="none" strike="noStrike" cap="none" dirty="0" err="1">
                <a:solidFill>
                  <a:schemeClr val="dk1"/>
                </a:solidFill>
                <a:latin typeface="Calibri"/>
                <a:ea typeface="Calibri"/>
                <a:cs typeface="Calibri"/>
                <a:sym typeface="Calibri"/>
              </a:rPr>
              <a:t> -</a:t>
            </a:r>
            <a:r>
              <a:rPr lang="et-EE" sz="2200" b="0" i="0" u="none" strike="noStrike" cap="none" dirty="0">
                <a:solidFill>
                  <a:schemeClr val="dk1"/>
                </a:solidFill>
                <a:latin typeface="Calibri"/>
                <a:ea typeface="Calibri"/>
                <a:cs typeface="Calibri"/>
                <a:sym typeface="Calibri"/>
              </a:rPr>
              <a:t> silmale nähtamatud loomakesed imevad mahla südamikulehtedel</a:t>
            </a:r>
          </a:p>
          <a:p>
            <a:pPr marL="342900" marR="0" lvl="0" indent="-342900" algn="l" rtl="0">
              <a:spcBef>
                <a:spcPts val="440"/>
              </a:spcBef>
              <a:spcAft>
                <a:spcPts val="0"/>
              </a:spcAft>
              <a:buClr>
                <a:schemeClr val="dk1"/>
              </a:buClr>
              <a:buSzPct val="100000"/>
              <a:buFont typeface="Arial"/>
              <a:buChar char="•"/>
            </a:pPr>
            <a:r>
              <a:rPr lang="et-EE" sz="2200" b="0" i="0" u="none" strike="noStrike" cap="none" dirty="0">
                <a:solidFill>
                  <a:schemeClr val="dk1"/>
                </a:solidFill>
                <a:latin typeface="Calibri"/>
                <a:ea typeface="Calibri"/>
                <a:cs typeface="Calibri"/>
                <a:sym typeface="Calibri"/>
              </a:rPr>
              <a:t>Maasika-närbuss- elavad taimekudedes ja pungades</a:t>
            </a:r>
          </a:p>
          <a:p>
            <a:pPr marL="342900" marR="0" lvl="0" indent="-342900" algn="l" rtl="0">
              <a:spcBef>
                <a:spcPts val="440"/>
              </a:spcBef>
              <a:spcAft>
                <a:spcPts val="0"/>
              </a:spcAft>
              <a:buClr>
                <a:schemeClr val="dk1"/>
              </a:buClr>
              <a:buSzPct val="100000"/>
              <a:buFont typeface="Arial"/>
              <a:buChar char="•"/>
            </a:pPr>
            <a:r>
              <a:rPr lang="et-EE" sz="2200" b="0" i="0" u="sng" strike="noStrike" cap="none" dirty="0" err="1">
                <a:solidFill>
                  <a:schemeClr val="hlink"/>
                </a:solidFill>
                <a:latin typeface="Calibri"/>
                <a:ea typeface="Calibri"/>
                <a:cs typeface="Calibri"/>
                <a:sym typeface="Calibri"/>
                <a:hlinkClick r:id="rId8"/>
              </a:rPr>
              <a:t>Maasika-hahkhallitus</a:t>
            </a:r>
            <a:r>
              <a:rPr lang="et-EE" sz="2200" b="0" i="0" u="none" strike="noStrike" cap="none" dirty="0" err="1">
                <a:solidFill>
                  <a:schemeClr val="dk1"/>
                </a:solidFill>
                <a:latin typeface="Calibri"/>
                <a:ea typeface="Calibri"/>
                <a:cs typeface="Calibri"/>
                <a:sym typeface="Calibri"/>
              </a:rPr>
              <a:t> -</a:t>
            </a:r>
            <a:r>
              <a:rPr lang="et-EE" sz="2200" b="0" i="0" u="none" strike="noStrike" cap="none" dirty="0">
                <a:solidFill>
                  <a:schemeClr val="dk1"/>
                </a:solidFill>
                <a:latin typeface="Calibri"/>
                <a:ea typeface="Calibri"/>
                <a:cs typeface="Calibri"/>
                <a:sym typeface="Calibri"/>
              </a:rPr>
              <a:t> põhjustab </a:t>
            </a:r>
            <a:r>
              <a:rPr lang="et-EE" sz="2200" b="0" i="0" u="none" strike="noStrike" cap="none" dirty="0" err="1">
                <a:solidFill>
                  <a:schemeClr val="dk1"/>
                </a:solidFill>
                <a:latin typeface="Calibri"/>
                <a:ea typeface="Calibri"/>
                <a:cs typeface="Calibri"/>
                <a:sym typeface="Calibri"/>
              </a:rPr>
              <a:t>maasikate </a:t>
            </a:r>
            <a:r>
              <a:rPr lang="et-EE" sz="2200" b="0" i="0" u="sng" strike="noStrike" cap="none" dirty="0" err="1">
                <a:solidFill>
                  <a:schemeClr val="hlink"/>
                </a:solidFill>
                <a:latin typeface="Calibri"/>
                <a:ea typeface="Calibri"/>
                <a:cs typeface="Calibri"/>
                <a:sym typeface="Calibri"/>
                <a:hlinkClick r:id="rId9"/>
              </a:rPr>
              <a:t>mädanemist</a:t>
            </a:r>
            <a:endParaRPr lang="et-EE" sz="2200" b="0" i="0" u="sng" strike="noStrike" cap="none" dirty="0">
              <a:solidFill>
                <a:schemeClr val="hlink"/>
              </a:solidFill>
              <a:latin typeface="Calibri"/>
              <a:ea typeface="Calibri"/>
              <a:cs typeface="Calibri"/>
              <a:sym typeface="Calibri"/>
              <a:hlinkClick r:id="rId9"/>
            </a:endParaRPr>
          </a:p>
          <a:p>
            <a:pPr marL="342900" marR="0" lvl="0" indent="-342900" algn="l" rtl="0">
              <a:spcBef>
                <a:spcPts val="440"/>
              </a:spcBef>
              <a:spcAft>
                <a:spcPts val="0"/>
              </a:spcAft>
              <a:buClr>
                <a:schemeClr val="dk1"/>
              </a:buClr>
              <a:buSzPct val="100000"/>
              <a:buFont typeface="Arial"/>
              <a:buChar char="•"/>
            </a:pPr>
            <a:r>
              <a:rPr lang="et-EE" sz="2200" b="0" i="0" u="none" strike="noStrike" cap="none" dirty="0">
                <a:solidFill>
                  <a:schemeClr val="dk1"/>
                </a:solidFill>
                <a:latin typeface="Calibri"/>
                <a:ea typeface="Calibri"/>
                <a:cs typeface="Calibri"/>
                <a:sym typeface="Calibri"/>
              </a:rPr>
              <a:t>Jahukaste- haiguse tunnused avalduvad lehtedel, õitel ja viljadel</a:t>
            </a:r>
          </a:p>
          <a:p>
            <a:pPr marL="342900" marR="0" lvl="0" indent="-342900" algn="l" rtl="0">
              <a:spcBef>
                <a:spcPts val="400"/>
              </a:spcBef>
              <a:buClr>
                <a:schemeClr val="dk1"/>
              </a:buClr>
              <a:buSzPct val="25000"/>
              <a:buFont typeface="Arial"/>
              <a:buNone/>
            </a:pPr>
            <a:br>
              <a:rPr lang="et-EE" sz="2000" b="0" i="0" u="none" strike="noStrike" cap="none" dirty="0">
                <a:solidFill>
                  <a:schemeClr val="dk1"/>
                </a:solidFill>
                <a:latin typeface="Calibri"/>
                <a:ea typeface="Calibri"/>
                <a:cs typeface="Calibri"/>
                <a:sym typeface="Calibri"/>
              </a:rPr>
            </a:br>
            <a:endParaRPr lang="et-EE" sz="2000" b="0" i="0" u="none" strike="noStrike" cap="none" dirty="0">
              <a:solidFill>
                <a:schemeClr val="dk1"/>
              </a:solidFill>
              <a:latin typeface="Calibri"/>
              <a:ea typeface="Calibri"/>
              <a:cs typeface="Calibri"/>
              <a:sym typeface="Calibri"/>
            </a:endParaRPr>
          </a:p>
        </p:txBody>
      </p:sp>
      <p:sp>
        <p:nvSpPr>
          <p:cNvPr id="312" name="Shape 312"/>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Vaarika ja maasika kahjustajad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idx="1"/>
          </p:nvPr>
        </p:nvSpPr>
        <p:spPr>
          <a:xfrm>
            <a:off x="611560" y="476672"/>
            <a:ext cx="8229600" cy="525658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2800" b="0" i="0" u="none" strike="noStrike" cap="none">
                <a:solidFill>
                  <a:schemeClr val="dk1"/>
                </a:solidFill>
                <a:latin typeface="Calibri"/>
                <a:ea typeface="Calibri"/>
                <a:cs typeface="Calibri"/>
                <a:sym typeface="Calibri"/>
              </a:rPr>
              <a:t>Risoomihaigused: närbumistõbi (</a:t>
            </a:r>
            <a:r>
              <a:rPr lang="et-EE" sz="2800" b="0" i="1" u="none" strike="noStrike" cap="none">
                <a:solidFill>
                  <a:schemeClr val="dk1"/>
                </a:solidFill>
                <a:latin typeface="Calibri"/>
                <a:ea typeface="Calibri"/>
                <a:cs typeface="Calibri"/>
                <a:sym typeface="Calibri"/>
              </a:rPr>
              <a:t>Verticillum</a:t>
            </a:r>
            <a:r>
              <a:rPr lang="et-EE" sz="2800" b="0" i="0" u="none" strike="noStrike" cap="none">
                <a:solidFill>
                  <a:schemeClr val="dk1"/>
                </a:solidFill>
                <a:latin typeface="Calibri"/>
                <a:ea typeface="Calibri"/>
                <a:cs typeface="Calibri"/>
                <a:sym typeface="Calibri"/>
              </a:rPr>
              <a:t>), fütoftoroos (</a:t>
            </a:r>
            <a:r>
              <a:rPr lang="et-EE" sz="2800" b="0" i="1" u="none" strike="noStrike" cap="none">
                <a:solidFill>
                  <a:schemeClr val="dk1"/>
                </a:solidFill>
                <a:latin typeface="Calibri"/>
                <a:ea typeface="Calibri"/>
                <a:cs typeface="Calibri"/>
                <a:sym typeface="Calibri"/>
              </a:rPr>
              <a:t>Phytophthora cactorum</a:t>
            </a:r>
            <a:r>
              <a:rPr lang="et-EE" sz="2800" b="0" i="0" u="none" strike="noStrike" cap="none">
                <a:solidFill>
                  <a:schemeClr val="dk1"/>
                </a:solidFill>
                <a:latin typeface="Calibri"/>
                <a:ea typeface="Calibri"/>
                <a:cs typeface="Calibri"/>
                <a:sym typeface="Calibri"/>
              </a:rPr>
              <a:t>) - põhjustavad meil sageli taimede närbumist</a:t>
            </a:r>
          </a:p>
          <a:p>
            <a:pPr marL="342900" marR="0" lvl="0" indent="-342900" algn="l" rtl="0">
              <a:spcBef>
                <a:spcPts val="560"/>
              </a:spcBef>
              <a:spcAft>
                <a:spcPts val="0"/>
              </a:spcAft>
              <a:buClr>
                <a:schemeClr val="dk1"/>
              </a:buClr>
              <a:buSzPct val="100000"/>
              <a:buFont typeface="Arial"/>
              <a:buChar char="•"/>
            </a:pPr>
            <a:r>
              <a:rPr lang="et-EE" sz="2800" b="0" i="0" u="sng" strike="noStrike" cap="none">
                <a:solidFill>
                  <a:schemeClr val="hlink"/>
                </a:solidFill>
                <a:latin typeface="Calibri"/>
                <a:ea typeface="Calibri"/>
                <a:cs typeface="Calibri"/>
                <a:sym typeface="Calibri"/>
                <a:hlinkClick r:id="rId3"/>
              </a:rPr>
              <a:t>Juuremädanik</a:t>
            </a:r>
            <a:r>
              <a:rPr lang="et-EE" sz="2800" b="0" i="0" u="none" strike="noStrike" cap="none">
                <a:solidFill>
                  <a:schemeClr val="dk1"/>
                </a:solidFill>
                <a:latin typeface="Calibri"/>
                <a:ea typeface="Calibri"/>
                <a:cs typeface="Calibri"/>
                <a:sym typeface="Calibri"/>
              </a:rPr>
              <a:t> ehk punamädanik (</a:t>
            </a:r>
            <a:r>
              <a:rPr lang="et-EE" sz="2800" b="0" i="1" u="none" strike="noStrike" cap="none">
                <a:solidFill>
                  <a:schemeClr val="dk1"/>
                </a:solidFill>
                <a:latin typeface="Calibri"/>
                <a:ea typeface="Calibri"/>
                <a:cs typeface="Calibri"/>
                <a:sym typeface="Calibri"/>
              </a:rPr>
              <a:t>Phytophthora fragariae var. fragariae</a:t>
            </a:r>
            <a:r>
              <a:rPr lang="et-EE" sz="2800" b="0" i="0" u="none" strike="noStrike" cap="none">
                <a:solidFill>
                  <a:schemeClr val="dk1"/>
                </a:solidFill>
                <a:latin typeface="Calibri"/>
                <a:ea typeface="Calibri"/>
                <a:cs typeface="Calibri"/>
                <a:sym typeface="Calibri"/>
              </a:rPr>
              <a:t>) - karantiinhaigus, mida Eestis pole veel leitud</a:t>
            </a:r>
          </a:p>
          <a:p>
            <a:pPr marL="342900" marR="0" lvl="0" indent="-342900" algn="l" rtl="0">
              <a:spcBef>
                <a:spcPts val="560"/>
              </a:spcBef>
              <a:spcAft>
                <a:spcPts val="0"/>
              </a:spcAft>
              <a:buClr>
                <a:schemeClr val="dk1"/>
              </a:buClr>
              <a:buSzPct val="100000"/>
              <a:buFont typeface="Arial"/>
              <a:buChar char="•"/>
            </a:pPr>
            <a:r>
              <a:rPr lang="et-EE" sz="2800" b="0" i="0" u="none" strike="noStrike" cap="none">
                <a:solidFill>
                  <a:schemeClr val="dk1"/>
                </a:solidFill>
                <a:latin typeface="Calibri"/>
                <a:ea typeface="Calibri"/>
                <a:cs typeface="Calibri"/>
                <a:sym typeface="Calibri"/>
              </a:rPr>
              <a:t> Vaarika-varrepõletik –vartele tekivad haavandidlehtedel areneb V-kujuline pruun kollase servaga laik</a:t>
            </a:r>
          </a:p>
          <a:p>
            <a:pPr marL="342900" marR="0" lvl="0" indent="-342900" algn="l" rtl="0">
              <a:spcBef>
                <a:spcPts val="560"/>
              </a:spcBef>
              <a:buClr>
                <a:schemeClr val="dk1"/>
              </a:buClr>
              <a:buSzPct val="100000"/>
              <a:buFont typeface="Arial"/>
              <a:buChar char="•"/>
            </a:pPr>
            <a:r>
              <a:rPr lang="et-EE" sz="2800" b="0" i="0" u="none" strike="noStrike" cap="none">
                <a:solidFill>
                  <a:schemeClr val="dk1"/>
                </a:solidFill>
                <a:latin typeface="Calibri"/>
                <a:ea typeface="Calibri"/>
                <a:cs typeface="Calibri"/>
                <a:sym typeface="Calibri"/>
              </a:rPr>
              <a:t> Vaarika-kõrblaiksus – lehtedel arenevad väikesed pruunid täpid, vartel hallid piklikud tumeda servaga laigud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40"/>
        <p:cNvGrpSpPr/>
        <p:nvPr/>
      </p:nvGrpSpPr>
      <p:grpSpPr>
        <a:xfrm>
          <a:off x="0" y="0"/>
          <a:ext cx="0" cy="0"/>
          <a:chOff x="0" y="0"/>
          <a:chExt cx="0" cy="0"/>
        </a:xfrm>
      </p:grpSpPr>
      <p:pic>
        <p:nvPicPr>
          <p:cNvPr id="342" name="Shape 342" descr="C:\Users\kasutaja\Desktop\220px-Anthonomus.rubi.1.jpg"/>
          <p:cNvPicPr preferRelativeResize="0">
            <a:picLocks noGrp="1"/>
          </p:cNvPicPr>
          <p:nvPr>
            <p:ph sz="half" idx="1"/>
          </p:nvPr>
        </p:nvPicPr>
        <p:blipFill rotWithShape="1">
          <a:blip r:embed="rId3">
            <a:alphaModFix/>
          </a:blip>
          <a:srcRect/>
          <a:stretch/>
        </p:blipFill>
        <p:spPr>
          <a:xfrm>
            <a:off x="1043608" y="1700808"/>
            <a:ext cx="2794000" cy="2209799"/>
          </a:xfrm>
          <a:prstGeom prst="rect">
            <a:avLst/>
          </a:prstGeom>
          <a:noFill/>
          <a:ln>
            <a:noFill/>
          </a:ln>
        </p:spPr>
      </p:pic>
      <p:sp>
        <p:nvSpPr>
          <p:cNvPr id="343" name="Shape 343"/>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341" name="Shape 34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Maasika- õielõikaja (Anthonomus rubi)</a:t>
            </a:r>
          </a:p>
        </p:txBody>
      </p:sp>
      <p:pic>
        <p:nvPicPr>
          <p:cNvPr id="344" name="Shape 344" descr="C:\Users\kasutaja\Desktop\maas_oiel.jpg"/>
          <p:cNvPicPr preferRelativeResize="0"/>
          <p:nvPr/>
        </p:nvPicPr>
        <p:blipFill rotWithShape="1">
          <a:blip r:embed="rId4">
            <a:alphaModFix/>
          </a:blip>
          <a:srcRect/>
          <a:stretch/>
        </p:blipFill>
        <p:spPr>
          <a:xfrm>
            <a:off x="4355976" y="1556791"/>
            <a:ext cx="4428239" cy="4608512"/>
          </a:xfrm>
          <a:prstGeom prst="rect">
            <a:avLst/>
          </a:prstGeom>
          <a:noFill/>
          <a:ln>
            <a:noFill/>
          </a:ln>
        </p:spPr>
      </p:pic>
      <p:sp>
        <p:nvSpPr>
          <p:cNvPr id="345" name="Shape 345"/>
          <p:cNvSpPr txBox="1"/>
          <p:nvPr/>
        </p:nvSpPr>
        <p:spPr>
          <a:xfrm>
            <a:off x="835967" y="5597623"/>
            <a:ext cx="3312367" cy="369332"/>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46" name="Shape 346"/>
          <p:cNvSpPr txBox="1"/>
          <p:nvPr/>
        </p:nvSpPr>
        <p:spPr>
          <a:xfrm>
            <a:off x="683568" y="3933055"/>
            <a:ext cx="3312367" cy="258532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t-EE" sz="1800">
                <a:solidFill>
                  <a:schemeClr val="dk1"/>
                </a:solidFill>
                <a:latin typeface="Calibri"/>
                <a:ea typeface="Calibri"/>
                <a:cs typeface="Calibri"/>
                <a:sym typeface="Calibri"/>
              </a:rPr>
              <a:t>Mustjashallid 2-3mm pikkused kärsakad söövad maikuus lehtedele augukesi. Pärast õienuppude ilmumist söövad õienupu sisemuses ära tolmukad, emaka ja õiepõhja. Õienupud kuivavad</a:t>
            </a:r>
            <a:r>
              <a:rPr lang="et-EE" sz="1800" b="1">
                <a:solidFill>
                  <a:schemeClr val="dk1"/>
                </a:solidFill>
                <a:latin typeface="Calibri"/>
                <a:ea typeface="Calibri"/>
                <a:cs typeface="Calibri"/>
                <a:sym typeface="Calibri"/>
              </a:rPr>
              <a:t>. </a:t>
            </a:r>
            <a:r>
              <a:rPr lang="et-EE" sz="1800">
                <a:solidFill>
                  <a:schemeClr val="dk1"/>
                </a:solidFill>
                <a:latin typeface="Calibri"/>
                <a:ea typeface="Calibri"/>
                <a:cs typeface="Calibri"/>
                <a:sym typeface="Calibri"/>
              </a:rPr>
              <a:t>Taimejäänuste kogumine ja hävitamine</a:t>
            </a:r>
            <a:r>
              <a:rPr lang="et-EE" sz="1800" b="1">
                <a:solidFill>
                  <a:schemeClr val="dk1"/>
                </a:solidFill>
                <a:latin typeface="Calibri"/>
                <a:ea typeface="Calibri"/>
                <a:cs typeface="Calibri"/>
                <a:sym typeface="Calibri"/>
              </a:rPr>
              <a:t>. </a:t>
            </a:r>
            <a:r>
              <a:rPr lang="et-EE" sz="1800">
                <a:solidFill>
                  <a:schemeClr val="dk1"/>
                </a:solidFill>
                <a:latin typeface="Calibri"/>
                <a:ea typeface="Calibri"/>
                <a:cs typeface="Calibri"/>
                <a:sym typeface="Calibri"/>
              </a:rPr>
              <a:t>Noorte lehtede ilmumisel pritsida.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50"/>
        <p:cNvGrpSpPr/>
        <p:nvPr/>
      </p:nvGrpSpPr>
      <p:grpSpPr>
        <a:xfrm>
          <a:off x="0" y="0"/>
          <a:ext cx="0" cy="0"/>
          <a:chOff x="0" y="0"/>
          <a:chExt cx="0" cy="0"/>
        </a:xfrm>
      </p:grpSpPr>
      <p:pic>
        <p:nvPicPr>
          <p:cNvPr id="352" name="Shape 352" descr="C:\Users\kasutaja\Desktop\maasikalest.jpg"/>
          <p:cNvPicPr preferRelativeResize="0">
            <a:picLocks noGrp="1"/>
          </p:cNvPicPr>
          <p:nvPr>
            <p:ph sz="half" idx="1"/>
          </p:nvPr>
        </p:nvPicPr>
        <p:blipFill rotWithShape="1">
          <a:blip r:embed="rId3">
            <a:alphaModFix/>
          </a:blip>
          <a:stretch/>
        </p:blipFill>
        <p:spPr>
          <a:xfrm>
            <a:off x="457200" y="2176745"/>
            <a:ext cx="4038600" cy="3134748"/>
          </a:xfrm>
          <a:prstGeom prst="rect">
            <a:avLst/>
          </a:prstGeom>
          <a:noFill/>
          <a:ln>
            <a:noFill/>
          </a:ln>
        </p:spPr>
      </p:pic>
      <p:sp>
        <p:nvSpPr>
          <p:cNvPr id="353" name="Shape 353"/>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9615"/>
              <a:buFont typeface="Arial"/>
              <a:buChar char="•"/>
            </a:pPr>
            <a:r>
              <a:rPr lang="et-EE" sz="2590" b="0" i="0" u="none" strike="noStrike" cap="none">
                <a:solidFill>
                  <a:schemeClr val="dk1"/>
                </a:solidFill>
                <a:latin typeface="Calibri"/>
                <a:ea typeface="Calibri"/>
                <a:cs typeface="Calibri"/>
                <a:sym typeface="Calibri"/>
              </a:rPr>
              <a:t>0,2-0,3 mm pikkused. Munad valkjad, vastsed valged. Üks lest muneb – 15 muna. Suve jooksul areneb avamaal 4-5 põlvkonda. Emased talvituvad lehevarte alusel või taimejäänuste all. Lestade tegevus takistab õiealgmete moodustumist. Taimed muutuvad külmaõrnaks</a:t>
            </a:r>
          </a:p>
        </p:txBody>
      </p:sp>
      <p:sp>
        <p:nvSpPr>
          <p:cNvPr id="351" name="Shape 35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Maasikalest (Tarsonemus fragariae)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8" name="Shape 108"/>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spcBef>
                <a:spcPts val="0"/>
              </a:spcBef>
              <a:spcAft>
                <a:spcPts val="0"/>
              </a:spcAft>
              <a:buClr>
                <a:schemeClr val="dk1"/>
              </a:buClr>
              <a:buSzPct val="100000"/>
              <a:buFont typeface="Arial"/>
              <a:buChar char="•"/>
            </a:pPr>
            <a:endParaRPr lang="et-EE" sz="3200" b="0" i="0" u="none" strike="noStrike" cap="none"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Arial"/>
              <a:buChar char="•"/>
            </a:pPr>
            <a:endParaRPr lang="et-EE" sz="32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Põlluraamat</a:t>
            </a:r>
          </a:p>
          <a:p>
            <a:pPr marL="457200" marR="0" lvl="0" indent="-457200" algn="l" rtl="0">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Taimekaitsevahendi kasutamisele eelneb taimekahjustajate seire, mille kohta taotleja teeb märke põlluraamatusse</a:t>
            </a: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07" name="Shape 10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dirty="0">
                <a:solidFill>
                  <a:schemeClr val="dk1"/>
                </a:solidFill>
                <a:latin typeface="Calibri"/>
                <a:ea typeface="Calibri"/>
                <a:cs typeface="Calibri"/>
                <a:sym typeface="Calibri"/>
              </a:rPr>
              <a:t>Baasnõuded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69"/>
        <p:cNvGrpSpPr/>
        <p:nvPr/>
      </p:nvGrpSpPr>
      <p:grpSpPr>
        <a:xfrm>
          <a:off x="0" y="0"/>
          <a:ext cx="0" cy="0"/>
          <a:chOff x="0" y="0"/>
          <a:chExt cx="0" cy="0"/>
        </a:xfrm>
      </p:grpSpPr>
      <p:pic>
        <p:nvPicPr>
          <p:cNvPr id="371" name="Shape 371" descr="C:\Users\kasutaja\Desktop\Byturus_tomentosus_7261.JPG"/>
          <p:cNvPicPr preferRelativeResize="0">
            <a:picLocks noGrp="1"/>
          </p:cNvPicPr>
          <p:nvPr>
            <p:ph sz="half" idx="1"/>
          </p:nvPr>
        </p:nvPicPr>
        <p:blipFill rotWithShape="1">
          <a:blip r:embed="rId3">
            <a:alphaModFix/>
          </a:blip>
          <a:stretch/>
        </p:blipFill>
        <p:spPr>
          <a:xfrm>
            <a:off x="457200" y="1861213"/>
            <a:ext cx="4038600" cy="3765812"/>
          </a:xfrm>
          <a:prstGeom prst="rect">
            <a:avLst/>
          </a:prstGeom>
          <a:noFill/>
          <a:ln>
            <a:noFill/>
          </a:ln>
        </p:spPr>
      </p:pic>
      <p:sp>
        <p:nvSpPr>
          <p:cNvPr id="372" name="Shape 372"/>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chemeClr val="dk1"/>
              </a:buClr>
              <a:buSzPct val="99166"/>
              <a:buFont typeface="Arial"/>
              <a:buChar char="•"/>
            </a:pPr>
            <a:r>
              <a:rPr lang="et-EE" sz="2380" b="0" i="0" u="none" strike="noStrike" cap="none">
                <a:solidFill>
                  <a:schemeClr val="dk1"/>
                </a:solidFill>
                <a:latin typeface="Calibri"/>
                <a:ea typeface="Calibri"/>
                <a:cs typeface="Calibri"/>
                <a:sym typeface="Calibri"/>
              </a:rPr>
              <a:t>4- 5 mm pikkune pruunikashalli karvastikuga putukas. Munevad õitesse või noorele viljale, enamasti muna õie kohta. Munast kooruvad tõugud (vaarikaussid). Talvituvad noormardikatena mullas. Tõrje: reavahede harimine sügisel. Valged liimpüünised. Pritsimine õiepungade moodustumisel ja enne õitsemise algust insektitsiididega.</a:t>
            </a:r>
          </a:p>
        </p:txBody>
      </p:sp>
      <p:sp>
        <p:nvSpPr>
          <p:cNvPr id="370" name="Shape 37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Vaarikamardikas (Byturus tomentosus)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Shape 378"/>
          <p:cNvSpPr txBox="1">
            <a:spLocks noGrp="1"/>
          </p:cNvSpPr>
          <p:nvPr>
            <p:ph idx="1"/>
          </p:nvPr>
        </p:nvSpPr>
        <p:spPr>
          <a:xfrm>
            <a:off x="457200" y="1196751"/>
            <a:ext cx="8229600" cy="511256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3"/>
              </a:rPr>
              <a:t>Lehevaablased</a:t>
            </a:r>
            <a:r>
              <a:rPr lang="et-EE" sz="2000" b="0" i="0" u="none" strike="noStrike" cap="none">
                <a:solidFill>
                  <a:schemeClr val="dk1"/>
                </a:solidFill>
                <a:latin typeface="Calibri"/>
                <a:ea typeface="Calibri"/>
                <a:cs typeface="Calibri"/>
                <a:sym typeface="Calibri"/>
              </a:rPr>
              <a:t> - vastsed toituvad lehtedest, kahjustus algab põõsa seest, võivad hävitada </a:t>
            </a:r>
            <a:r>
              <a:rPr lang="et-EE" sz="2000" b="0" i="0" u="sng" strike="noStrike" cap="none">
                <a:solidFill>
                  <a:schemeClr val="hlink"/>
                </a:solidFill>
                <a:latin typeface="Calibri"/>
                <a:ea typeface="Calibri"/>
                <a:cs typeface="Calibri"/>
                <a:sym typeface="Calibri"/>
                <a:hlinkClick r:id="rId4"/>
              </a:rPr>
              <a:t>kogu lehestiku</a:t>
            </a:r>
          </a:p>
          <a:p>
            <a:pPr marL="342900" marR="0" lvl="0" indent="-342900" algn="l" rtl="0">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Sõstra-nõvakoi - vastsed toituvad pungade sisemuses</a:t>
            </a:r>
          </a:p>
          <a:p>
            <a:pPr marL="342900" marR="0" lvl="0" indent="-342900" algn="l" rtl="0">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Sõstra-klaastiib - vastne kaevandab oksa säsis</a:t>
            </a:r>
          </a:p>
          <a:p>
            <a:pPr marL="342900" marR="0" lvl="0" indent="-342900" algn="l" rtl="0">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Sõstra oksa-pahksääsk - punakad vastsed elavad oksa koore all, põhjustavad okste närbumist ja murdumist</a:t>
            </a:r>
          </a:p>
          <a:p>
            <a:pPr marL="342900" marR="0" lvl="0" indent="-342900" algn="l" rtl="0">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5"/>
              </a:rPr>
              <a:t>Sõstra-kublatäi</a:t>
            </a:r>
            <a:r>
              <a:rPr lang="et-EE" sz="2000" b="0" i="0" u="none" strike="noStrike" cap="none">
                <a:solidFill>
                  <a:schemeClr val="dk1"/>
                </a:solidFill>
                <a:latin typeface="Calibri"/>
                <a:ea typeface="Calibri"/>
                <a:cs typeface="Calibri"/>
                <a:sym typeface="Calibri"/>
              </a:rPr>
              <a:t> - põhjustavad punakate võlvunud kuplade teket lehtedel</a:t>
            </a:r>
          </a:p>
          <a:p>
            <a:pPr marL="342900" marR="0" lvl="0" indent="-342900" algn="l" rtl="0">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6"/>
              </a:rPr>
              <a:t>Sõstra-pahklest</a:t>
            </a:r>
            <a:r>
              <a:rPr lang="et-EE" sz="2000" b="0" i="0" u="none" strike="noStrike" cap="none">
                <a:solidFill>
                  <a:schemeClr val="dk1"/>
                </a:solidFill>
                <a:latin typeface="Calibri"/>
                <a:ea typeface="Calibri"/>
                <a:cs typeface="Calibri"/>
                <a:sym typeface="Calibri"/>
              </a:rPr>
              <a:t> - silmale nähtamatud loomakesed elavad pungades</a:t>
            </a:r>
          </a:p>
          <a:p>
            <a:pPr marL="342900" marR="0" lvl="0" indent="-342900" algn="l" rtl="0">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Jahukaste </a:t>
            </a:r>
            <a:r>
              <a:rPr lang="et-EE" sz="2000" b="0" i="0" u="sng" strike="noStrike" cap="none">
                <a:solidFill>
                  <a:schemeClr val="hlink"/>
                </a:solidFill>
                <a:latin typeface="Calibri"/>
                <a:ea typeface="Calibri"/>
                <a:cs typeface="Calibri"/>
                <a:sym typeface="Calibri"/>
                <a:hlinkClick r:id="rId7"/>
              </a:rPr>
              <a:t>karusmarjal</a:t>
            </a:r>
            <a:r>
              <a:rPr lang="et-EE" sz="2000" b="0" i="0" u="none" strike="noStrike" cap="none">
                <a:solidFill>
                  <a:schemeClr val="dk1"/>
                </a:solidFill>
                <a:latin typeface="Calibri"/>
                <a:ea typeface="Calibri"/>
                <a:cs typeface="Calibri"/>
                <a:sym typeface="Calibri"/>
              </a:rPr>
              <a:t> ja </a:t>
            </a:r>
            <a:r>
              <a:rPr lang="et-EE" sz="2000" b="0" i="0" u="sng" strike="noStrike" cap="none">
                <a:solidFill>
                  <a:schemeClr val="hlink"/>
                </a:solidFill>
                <a:latin typeface="Calibri"/>
                <a:ea typeface="Calibri"/>
                <a:cs typeface="Calibri"/>
                <a:sym typeface="Calibri"/>
                <a:hlinkClick r:id="rId8"/>
              </a:rPr>
              <a:t>mustsõstral</a:t>
            </a:r>
          </a:p>
          <a:p>
            <a:pPr marL="342900" marR="0" lvl="0" indent="-342900" algn="l" rtl="0">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9"/>
              </a:rPr>
              <a:t>Sõstra- ja karusmarjarooste</a:t>
            </a:r>
            <a:r>
              <a:rPr lang="et-EE" sz="2000" b="0" i="0" u="none" strike="noStrike" cap="none">
                <a:solidFill>
                  <a:schemeClr val="dk1"/>
                </a:solidFill>
                <a:latin typeface="Calibri"/>
                <a:ea typeface="Calibri"/>
                <a:cs typeface="Calibri"/>
                <a:sym typeface="Calibri"/>
              </a:rPr>
              <a:t> - lehtedel ja marjahakatistel kevadel kollased roostepadjandid</a:t>
            </a:r>
          </a:p>
          <a:p>
            <a:pPr marL="342900" marR="0" lvl="0" indent="-342900" algn="l" rtl="0">
              <a:spcBef>
                <a:spcPts val="400"/>
              </a:spcBef>
              <a:spcAft>
                <a:spcPts val="0"/>
              </a:spcAft>
              <a:buClr>
                <a:schemeClr val="dk1"/>
              </a:buClr>
              <a:buSzPct val="100000"/>
              <a:buFont typeface="Arial"/>
              <a:buChar char="•"/>
            </a:pPr>
            <a:r>
              <a:rPr lang="et-EE" sz="2000" b="0" i="0" u="sng" strike="noStrike" cap="none">
                <a:solidFill>
                  <a:schemeClr val="hlink"/>
                </a:solidFill>
                <a:latin typeface="Calibri"/>
                <a:ea typeface="Calibri"/>
                <a:cs typeface="Calibri"/>
                <a:sym typeface="Calibri"/>
                <a:hlinkClick r:id="rId10"/>
              </a:rPr>
              <a:t>Sõstra-viltrooste</a:t>
            </a:r>
            <a:r>
              <a:rPr lang="et-EE" sz="2000" b="0" i="0" u="none" strike="noStrike" cap="none">
                <a:solidFill>
                  <a:schemeClr val="dk1"/>
                </a:solidFill>
                <a:latin typeface="Calibri"/>
                <a:ea typeface="Calibri"/>
                <a:cs typeface="Calibri"/>
                <a:sym typeface="Calibri"/>
              </a:rPr>
              <a:t> - musta sõstra lehe allküljel sügisel pruunikad sarvjad sambakesed</a:t>
            </a:r>
          </a:p>
          <a:p>
            <a:pPr marL="342900" marR="0" lvl="0" indent="-342900" algn="l" rtl="0">
              <a:spcBef>
                <a:spcPts val="400"/>
              </a:spcBef>
              <a:spcAft>
                <a:spcPts val="0"/>
              </a:spcAft>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Lehepõletikud: </a:t>
            </a:r>
            <a:r>
              <a:rPr lang="et-EE" sz="2000" b="0" i="0" u="sng" strike="noStrike" cap="none">
                <a:solidFill>
                  <a:schemeClr val="hlink"/>
                </a:solidFill>
                <a:latin typeface="Calibri"/>
                <a:ea typeface="Calibri"/>
                <a:cs typeface="Calibri"/>
                <a:sym typeface="Calibri"/>
                <a:hlinkClick r:id="rId11"/>
              </a:rPr>
              <a:t>lehevarisemistõbi (antraknoos)</a:t>
            </a:r>
            <a:r>
              <a:rPr lang="et-EE" sz="2000" b="0" i="0" u="none" strike="noStrike" cap="none">
                <a:solidFill>
                  <a:schemeClr val="dk1"/>
                </a:solidFill>
                <a:latin typeface="Calibri"/>
                <a:ea typeface="Calibri"/>
                <a:cs typeface="Calibri"/>
                <a:sym typeface="Calibri"/>
              </a:rPr>
              <a:t> ja </a:t>
            </a:r>
            <a:r>
              <a:rPr lang="et-EE" sz="2000" b="0" i="0" u="sng" strike="noStrike" cap="none">
                <a:solidFill>
                  <a:schemeClr val="hlink"/>
                </a:solidFill>
                <a:latin typeface="Calibri"/>
                <a:ea typeface="Calibri"/>
                <a:cs typeface="Calibri"/>
                <a:sym typeface="Calibri"/>
                <a:hlinkClick r:id="rId12"/>
              </a:rPr>
              <a:t>helelaiksus</a:t>
            </a:r>
          </a:p>
          <a:p>
            <a:pPr marL="342900" marR="0" lvl="0" indent="-342900" algn="l" rtl="0">
              <a:spcBef>
                <a:spcPts val="400"/>
              </a:spcBef>
              <a:buClr>
                <a:schemeClr val="dk1"/>
              </a:buClr>
              <a:buSzPct val="100000"/>
              <a:buFont typeface="Arial"/>
              <a:buChar char="•"/>
            </a:pPr>
            <a:r>
              <a:rPr lang="et-EE" sz="2000" b="0" i="0" u="none" strike="noStrike" cap="none">
                <a:solidFill>
                  <a:schemeClr val="dk1"/>
                </a:solidFill>
                <a:latin typeface="Calibri"/>
                <a:ea typeface="Calibri"/>
                <a:cs typeface="Calibri"/>
                <a:sym typeface="Calibri"/>
              </a:rPr>
              <a:t>Sõstra-täidisõielisus (reversioon) - mükoplasmahaigus, mida levitab pahklest </a:t>
            </a:r>
          </a:p>
        </p:txBody>
      </p:sp>
      <p:sp>
        <p:nvSpPr>
          <p:cNvPr id="377" name="Shape 377"/>
          <p:cNvSpPr txBox="1">
            <a:spLocks noGrp="1"/>
          </p:cNvSpPr>
          <p:nvPr>
            <p:ph type="title"/>
          </p:nvPr>
        </p:nvSpPr>
        <p:spPr>
          <a:xfrm>
            <a:off x="457200" y="274637"/>
            <a:ext cx="8229600" cy="922114"/>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Sõstra kahjustajad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82"/>
        <p:cNvGrpSpPr/>
        <p:nvPr/>
      </p:nvGrpSpPr>
      <p:grpSpPr>
        <a:xfrm>
          <a:off x="0" y="0"/>
          <a:ext cx="0" cy="0"/>
          <a:chOff x="0" y="0"/>
          <a:chExt cx="0" cy="0"/>
        </a:xfrm>
      </p:grpSpPr>
      <p:pic>
        <p:nvPicPr>
          <p:cNvPr id="384" name="Shape 384" descr="Cecidophyopsis-ribis1"/>
          <p:cNvPicPr preferRelativeResize="0">
            <a:picLocks noGrp="1"/>
          </p:cNvPicPr>
          <p:nvPr>
            <p:ph sz="half" idx="1"/>
          </p:nvPr>
        </p:nvPicPr>
        <p:blipFill rotWithShape="1">
          <a:blip r:embed="rId3">
            <a:alphaModFix/>
          </a:blip>
          <a:stretch/>
        </p:blipFill>
        <p:spPr>
          <a:xfrm>
            <a:off x="963535" y="1481138"/>
            <a:ext cx="3025929" cy="4525962"/>
          </a:xfrm>
          <a:prstGeom prst="rect">
            <a:avLst/>
          </a:prstGeom>
          <a:noFill/>
          <a:ln>
            <a:noFill/>
          </a:ln>
        </p:spPr>
      </p:pic>
      <p:sp>
        <p:nvSpPr>
          <p:cNvPr id="385" name="Shape 385"/>
          <p:cNvSpPr txBox="1">
            <a:spLocks noGrp="1"/>
          </p:cNvSpPr>
          <p:nvPr>
            <p:ph sz="half" idx="2"/>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t-EE" sz="1800" b="0" i="0" u="none" strike="noStrike" cap="none">
                <a:solidFill>
                  <a:schemeClr val="dk1"/>
                </a:solidFill>
                <a:latin typeface="Calibri"/>
                <a:ea typeface="Calibri"/>
                <a:cs typeface="Calibri"/>
                <a:sym typeface="Calibri"/>
              </a:rPr>
              <a:t>Juba sügisel võib põõsastel märgata pungi, mis on teistest märgatavalt ümaramad. Kevadel need pungad ei avane või arenevad neist kidurad lehed. Kahjustatud pungad on asustatud 0,25mm pikkuste valkjate lestadega</a:t>
            </a:r>
            <a:r>
              <a:rPr lang="et-EE" sz="1800" b="1" i="0" u="none" strike="noStrike" cap="none">
                <a:solidFill>
                  <a:schemeClr val="dk1"/>
                </a:solidFill>
                <a:latin typeface="Calibri"/>
                <a:ea typeface="Calibri"/>
                <a:cs typeface="Calibri"/>
                <a:sym typeface="Calibri"/>
              </a:rPr>
              <a:t>. </a:t>
            </a:r>
            <a:r>
              <a:rPr lang="et-EE" sz="1800" b="0" i="0" u="none" strike="noStrike" cap="none">
                <a:solidFill>
                  <a:schemeClr val="dk1"/>
                </a:solidFill>
                <a:latin typeface="Calibri"/>
                <a:ea typeface="Calibri"/>
                <a:cs typeface="Calibri"/>
                <a:sym typeface="Calibri"/>
              </a:rPr>
              <a:t>Kui kahjustunud pungi on vähe aitab okste ära lõikamine ja hävitamine</a:t>
            </a:r>
            <a:r>
              <a:rPr lang="et-EE" sz="1800" b="1" i="0" u="none" strike="noStrike" cap="none">
                <a:solidFill>
                  <a:schemeClr val="dk1"/>
                </a:solidFill>
                <a:latin typeface="Calibri"/>
                <a:ea typeface="Calibri"/>
                <a:cs typeface="Calibri"/>
                <a:sym typeface="Calibri"/>
              </a:rPr>
              <a:t>. </a:t>
            </a:r>
            <a:r>
              <a:rPr lang="et-EE" sz="1800" b="0" i="0" u="none" strike="noStrike" cap="none">
                <a:solidFill>
                  <a:schemeClr val="dk1"/>
                </a:solidFill>
                <a:latin typeface="Calibri"/>
                <a:ea typeface="Calibri"/>
                <a:cs typeface="Calibri"/>
                <a:sym typeface="Calibri"/>
              </a:rPr>
              <a:t>Massilisel esinemisel lõigata põõsas maha ja põletada</a:t>
            </a:r>
            <a:r>
              <a:rPr lang="et-EE" sz="1800" b="1" i="0" u="none" strike="noStrike" cap="none">
                <a:solidFill>
                  <a:schemeClr val="dk1"/>
                </a:solidFill>
                <a:latin typeface="Calibri"/>
                <a:ea typeface="Calibri"/>
                <a:cs typeface="Calibri"/>
                <a:sym typeface="Calibri"/>
              </a:rPr>
              <a:t>. </a:t>
            </a:r>
            <a:r>
              <a:rPr lang="et-EE" sz="1800" b="0" i="0" u="none" strike="noStrike" cap="none">
                <a:solidFill>
                  <a:schemeClr val="dk1"/>
                </a:solidFill>
                <a:latin typeface="Calibri"/>
                <a:ea typeface="Calibri"/>
                <a:cs typeface="Calibri"/>
                <a:sym typeface="Calibri"/>
              </a:rPr>
              <a:t>Põõsaste pritsimine enne õitsemist Fastac'iga  või Mavrik'iga .Korduv pritsimine peale õitsemist</a:t>
            </a:r>
            <a:r>
              <a:rPr lang="et-EE" sz="1800" b="1" i="0" u="none" strike="noStrike" cap="none">
                <a:solidFill>
                  <a:schemeClr val="dk1"/>
                </a:solidFill>
                <a:latin typeface="Calibri"/>
                <a:ea typeface="Calibri"/>
                <a:cs typeface="Calibri"/>
                <a:sym typeface="Calibri"/>
              </a:rPr>
              <a:t>. </a:t>
            </a:r>
            <a:r>
              <a:rPr lang="et-EE" sz="1800" b="0" i="0" u="none" strike="noStrike" cap="none">
                <a:solidFill>
                  <a:schemeClr val="dk1"/>
                </a:solidFill>
                <a:latin typeface="Calibri"/>
                <a:ea typeface="Calibri"/>
                <a:cs typeface="Calibri"/>
                <a:sym typeface="Calibri"/>
              </a:rPr>
              <a:t>Bioloogilist preparaati NeemAzal võib kasutada pahklesta rännu kõrgperioodil -õitsemise ajal. Sel perioodil on tõrje kõige tõhusam</a:t>
            </a:r>
          </a:p>
        </p:txBody>
      </p:sp>
      <p:sp>
        <p:nvSpPr>
          <p:cNvPr id="383" name="Shape 3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Sõstra pahklest (Cecidophyes ribis)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89"/>
        <p:cNvGrpSpPr/>
        <p:nvPr/>
      </p:nvGrpSpPr>
      <p:grpSpPr>
        <a:xfrm>
          <a:off x="0" y="0"/>
          <a:ext cx="0" cy="0"/>
          <a:chOff x="0" y="0"/>
          <a:chExt cx="0" cy="0"/>
        </a:xfrm>
      </p:grpSpPr>
      <p:pic>
        <p:nvPicPr>
          <p:cNvPr id="391" name="Shape 391" descr="cryptomyzus_ribis_kabbes"/>
          <p:cNvPicPr preferRelativeResize="0">
            <a:picLocks noGrp="1"/>
          </p:cNvPicPr>
          <p:nvPr>
            <p:ph sz="half" idx="1"/>
          </p:nvPr>
        </p:nvPicPr>
        <p:blipFill rotWithShape="1">
          <a:blip r:embed="rId3">
            <a:alphaModFix/>
          </a:blip>
          <a:srcRect/>
          <a:stretch/>
        </p:blipFill>
        <p:spPr>
          <a:xfrm>
            <a:off x="395536" y="1628800"/>
            <a:ext cx="4038599" cy="3023180"/>
          </a:xfrm>
          <a:prstGeom prst="rect">
            <a:avLst/>
          </a:prstGeom>
          <a:noFill/>
          <a:ln>
            <a:noFill/>
          </a:ln>
        </p:spPr>
      </p:pic>
      <p:pic>
        <p:nvPicPr>
          <p:cNvPr id="392" name="Shape 392" descr="1325067"/>
          <p:cNvPicPr preferRelativeResize="0">
            <a:picLocks noGrp="1"/>
          </p:cNvPicPr>
          <p:nvPr>
            <p:ph sz="half" idx="2"/>
          </p:nvPr>
        </p:nvPicPr>
        <p:blipFill rotWithShape="1">
          <a:blip r:embed="rId4">
            <a:alphaModFix/>
          </a:blip>
          <a:srcRect/>
          <a:stretch/>
        </p:blipFill>
        <p:spPr>
          <a:xfrm>
            <a:off x="5580112" y="1628800"/>
            <a:ext cx="2111432" cy="3167148"/>
          </a:xfrm>
          <a:prstGeom prst="rect">
            <a:avLst/>
          </a:prstGeom>
          <a:noFill/>
          <a:ln>
            <a:noFill/>
          </a:ln>
        </p:spPr>
      </p:pic>
      <p:sp>
        <p:nvSpPr>
          <p:cNvPr id="390" name="Shape 39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Sõstra- kublatäi (Cryptomyzus ribis)</a:t>
            </a:r>
          </a:p>
        </p:txBody>
      </p:sp>
      <p:sp>
        <p:nvSpPr>
          <p:cNvPr id="393" name="Shape 393"/>
          <p:cNvSpPr txBox="1"/>
          <p:nvPr/>
        </p:nvSpPr>
        <p:spPr>
          <a:xfrm>
            <a:off x="467543" y="4869160"/>
            <a:ext cx="8496944"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t-EE" sz="1800">
                <a:solidFill>
                  <a:schemeClr val="dk1"/>
                </a:solidFill>
                <a:latin typeface="Calibri"/>
                <a:ea typeface="Calibri"/>
                <a:cs typeface="Calibri"/>
                <a:sym typeface="Calibri"/>
              </a:rPr>
              <a:t>Kahjustab kõige rohkem punast sõstart, harvem valget sõstart. 1-2 mm pikkused valkjasrohelised putukad. Talvitub munadena võrsetel  või okstel pungade kaenlas. Kahjustuse tõttu võrsete kasv aeglustub , põõsad känguvad ja saak väheneb.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397"/>
        <p:cNvGrpSpPr/>
        <p:nvPr/>
      </p:nvGrpSpPr>
      <p:grpSpPr>
        <a:xfrm>
          <a:off x="0" y="0"/>
          <a:ext cx="0" cy="0"/>
          <a:chOff x="0" y="0"/>
          <a:chExt cx="0" cy="0"/>
        </a:xfrm>
      </p:grpSpPr>
      <p:pic>
        <p:nvPicPr>
          <p:cNvPr id="399" name="Shape 399" descr="Vinbärsglasvinge Synanthedon tipuliformis"/>
          <p:cNvPicPr preferRelativeResize="0">
            <a:picLocks noGrp="1"/>
          </p:cNvPicPr>
          <p:nvPr>
            <p:ph sz="half" idx="1"/>
          </p:nvPr>
        </p:nvPicPr>
        <p:blipFill rotWithShape="1">
          <a:blip r:embed="rId3">
            <a:alphaModFix/>
          </a:blip>
          <a:srcRect/>
          <a:stretch/>
        </p:blipFill>
        <p:spPr>
          <a:xfrm>
            <a:off x="467543" y="1772816"/>
            <a:ext cx="4038599" cy="2883559"/>
          </a:xfrm>
          <a:prstGeom prst="rect">
            <a:avLst/>
          </a:prstGeom>
          <a:noFill/>
          <a:ln>
            <a:noFill/>
          </a:ln>
        </p:spPr>
      </p:pic>
      <p:pic>
        <p:nvPicPr>
          <p:cNvPr id="400" name="Shape 400" descr="1231259"/>
          <p:cNvPicPr preferRelativeResize="0">
            <a:picLocks noGrp="1"/>
          </p:cNvPicPr>
          <p:nvPr>
            <p:ph sz="half" idx="2"/>
          </p:nvPr>
        </p:nvPicPr>
        <p:blipFill rotWithShape="1">
          <a:blip r:embed="rId4">
            <a:alphaModFix/>
          </a:blip>
          <a:srcRect/>
          <a:stretch/>
        </p:blipFill>
        <p:spPr>
          <a:xfrm>
            <a:off x="5364087" y="1412775"/>
            <a:ext cx="2448271" cy="3672407"/>
          </a:xfrm>
          <a:prstGeom prst="rect">
            <a:avLst/>
          </a:prstGeom>
          <a:noFill/>
          <a:ln>
            <a:noFill/>
          </a:ln>
        </p:spPr>
      </p:pic>
      <p:sp>
        <p:nvSpPr>
          <p:cNvPr id="398" name="Shape 39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Sõstra-klaastiib (Synathedon tipuliformis)</a:t>
            </a:r>
          </a:p>
        </p:txBody>
      </p:sp>
      <p:sp>
        <p:nvSpPr>
          <p:cNvPr id="401" name="Shape 401"/>
          <p:cNvSpPr txBox="1"/>
          <p:nvPr/>
        </p:nvSpPr>
        <p:spPr>
          <a:xfrm>
            <a:off x="539552" y="5085183"/>
            <a:ext cx="7272808"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t-EE" sz="1800">
                <a:solidFill>
                  <a:schemeClr val="dk1"/>
                </a:solidFill>
                <a:latin typeface="Calibri"/>
                <a:ea typeface="Calibri"/>
                <a:cs typeface="Calibri"/>
                <a:sym typeface="Calibri"/>
              </a:rPr>
              <a:t>Liblikad lendlevad juuni teisel poolel ja juulis. Muneb kuni 60 muna, pungadele või koorepragudesse.  Röövikud tungivad võrsetesse. Kahjustunud oksad välja lõigata, sõstra õitsemise algusest alates 15- 20 päeva tagant ja hävitada.  Enne pungade puhkemist pritsida  NeemAzal –T/S vesilahusega.  Kahjurite välja püügiks võib kasutada feromoonpüüniseid.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67543" y="260647"/>
            <a:ext cx="7715199" cy="1162049"/>
          </a:xfrm>
          <a:prstGeom prst="rect">
            <a:avLst/>
          </a:prstGeom>
          <a:noFill/>
          <a:ln>
            <a:noFill/>
          </a:ln>
        </p:spPr>
        <p:txBody>
          <a:bodyPr lIns="91425" tIns="45700" rIns="91425" bIns="45700" anchor="b" anchorCtr="0">
            <a:noAutofit/>
          </a:bodyPr>
          <a:lstStyle/>
          <a:p>
            <a:pPr marL="0" marR="0" lvl="0" indent="0" algn="l" rtl="0">
              <a:spcBef>
                <a:spcPts val="0"/>
              </a:spcBef>
              <a:buClr>
                <a:schemeClr val="dk1"/>
              </a:buClr>
              <a:buSzPct val="25000"/>
              <a:buFont typeface="Calibri"/>
              <a:buNone/>
            </a:pPr>
            <a:r>
              <a:rPr lang="et-EE" sz="4000" b="0" i="0" u="none" strike="noStrike" cap="none">
                <a:solidFill>
                  <a:schemeClr val="dk1"/>
                </a:solidFill>
                <a:latin typeface="Calibri"/>
                <a:ea typeface="Calibri"/>
                <a:cs typeface="Calibri"/>
                <a:sym typeface="Calibri"/>
              </a:rPr>
              <a:t>Sõstra- nõvakoi (Lampronia capitella)</a:t>
            </a:r>
          </a:p>
        </p:txBody>
      </p:sp>
      <p:pic>
        <p:nvPicPr>
          <p:cNvPr id="407" name="Shape 407" descr="IncurvariapraelatellaAMc"/>
          <p:cNvPicPr preferRelativeResize="0">
            <a:picLocks noGrp="1"/>
          </p:cNvPicPr>
          <p:nvPr>
            <p:ph type="body" idx="2"/>
          </p:nvPr>
        </p:nvPicPr>
        <p:blipFill rotWithShape="1">
          <a:blip r:embed="rId3">
            <a:alphaModFix/>
          </a:blip>
          <a:srcRect/>
          <a:stretch/>
        </p:blipFill>
        <p:spPr>
          <a:xfrm>
            <a:off x="4499992" y="1628800"/>
            <a:ext cx="3333750" cy="2381249"/>
          </a:xfrm>
          <a:prstGeom prst="rect">
            <a:avLst/>
          </a:prstGeom>
          <a:noFill/>
          <a:ln>
            <a:noFill/>
          </a:ln>
        </p:spPr>
      </p:pic>
      <p:pic>
        <p:nvPicPr>
          <p:cNvPr id="409" name="Shape 409" descr="968070442montage_jomotte"/>
          <p:cNvPicPr preferRelativeResize="0">
            <a:picLocks noGrp="1"/>
          </p:cNvPicPr>
          <p:nvPr>
            <p:ph sz="half" idx="1"/>
          </p:nvPr>
        </p:nvPicPr>
        <p:blipFill rotWithShape="1">
          <a:blip r:embed="rId4">
            <a:alphaModFix/>
          </a:blip>
          <a:stretch/>
        </p:blipFill>
        <p:spPr>
          <a:xfrm>
            <a:off x="3702050" y="1908175"/>
            <a:ext cx="1905000" cy="1304925"/>
          </a:xfrm>
          <a:prstGeom prst="rect">
            <a:avLst/>
          </a:prstGeom>
          <a:noFill/>
          <a:ln>
            <a:noFill/>
          </a:ln>
        </p:spPr>
      </p:pic>
      <p:sp>
        <p:nvSpPr>
          <p:cNvPr id="408" name="Shape 408"/>
          <p:cNvSpPr txBox="1">
            <a:spLocks noGrp="1"/>
          </p:cNvSpPr>
          <p:nvPr>
            <p:ph type="body" idx="4294967295"/>
          </p:nvPr>
        </p:nvSpPr>
        <p:spPr>
          <a:xfrm>
            <a:off x="0" y="1435100"/>
            <a:ext cx="3008313" cy="469106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t-EE" sz="1600" b="0" i="0" u="none" strike="noStrike" cap="none">
                <a:solidFill>
                  <a:schemeClr val="dk1"/>
                </a:solidFill>
                <a:latin typeface="Calibri"/>
                <a:ea typeface="Calibri"/>
                <a:cs typeface="Calibri"/>
                <a:sym typeface="Calibri"/>
              </a:rPr>
              <a:t>Punasel ja valgel sõstral on kevadel osa pungi kuivanud – nende sisu tühjaks söödud ning pungade välispinnal on võrgendiga läbi põimunud näripuru ja ekskremendid.</a:t>
            </a:r>
          </a:p>
          <a:p>
            <a:pPr marL="0" marR="0" lvl="0" indent="0" algn="l" rtl="0">
              <a:lnSpc>
                <a:spcPct val="90000"/>
              </a:lnSpc>
              <a:spcBef>
                <a:spcPts val="320"/>
              </a:spcBef>
              <a:spcAft>
                <a:spcPts val="0"/>
              </a:spcAft>
              <a:buClr>
                <a:schemeClr val="dk1"/>
              </a:buClr>
              <a:buSzPct val="25000"/>
              <a:buFont typeface="Arial"/>
              <a:buNone/>
            </a:pPr>
            <a:r>
              <a:rPr lang="et-EE" sz="1600" b="0" i="0" u="none" strike="noStrike" cap="none">
                <a:solidFill>
                  <a:schemeClr val="dk1"/>
                </a:solidFill>
                <a:latin typeface="Calibri"/>
                <a:ea typeface="Calibri"/>
                <a:cs typeface="Calibri"/>
                <a:sym typeface="Calibri"/>
              </a:rPr>
              <a:t>Pungades kaevandavad 2-3mm pikkused punakad koi vastsed (röövikud), enne nukkumist (mai keskel) on nad rohekad ja musta peaga. Nukkuvad mullas sõstra õitsemise ajal</a:t>
            </a:r>
          </a:p>
          <a:p>
            <a:pPr marL="0" marR="0" lvl="0" indent="0" algn="l" rtl="0">
              <a:lnSpc>
                <a:spcPct val="90000"/>
              </a:lnSpc>
              <a:spcBef>
                <a:spcPts val="320"/>
              </a:spcBef>
              <a:spcAft>
                <a:spcPts val="0"/>
              </a:spcAft>
              <a:buClr>
                <a:schemeClr val="dk1"/>
              </a:buClr>
              <a:buSzPct val="25000"/>
              <a:buFont typeface="Arial"/>
              <a:buNone/>
            </a:pPr>
            <a:r>
              <a:rPr lang="et-EE" sz="1600" b="0" i="0" u="none" strike="noStrike" cap="none">
                <a:solidFill>
                  <a:schemeClr val="dk1"/>
                </a:solidFill>
                <a:latin typeface="Calibri"/>
                <a:ea typeface="Calibri"/>
                <a:cs typeface="Calibri"/>
                <a:sym typeface="Calibri"/>
              </a:rPr>
              <a:t>Kahjurid munevad viljahakatistele, röövikud toituvad seal lühikest aega seemnetest (viljahakatised valmivad enneaegu). Talvituvad koorepragudes või mulla sees ning varakevadel tulevad pungadesse</a:t>
            </a:r>
          </a:p>
          <a:p>
            <a:pPr marL="0" marR="0" lvl="0" indent="0" algn="l" rtl="0">
              <a:lnSpc>
                <a:spcPct val="90000"/>
              </a:lnSpc>
              <a:spcBef>
                <a:spcPts val="280"/>
              </a:spcBef>
              <a:buClr>
                <a:schemeClr val="dk1"/>
              </a:buClr>
              <a:buSzPct val="250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5" name="Shape 415"/>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Arial"/>
              <a:buChar char="•"/>
            </a:pPr>
            <a:r>
              <a:rPr lang="et-EE" sz="3200" b="0" i="0" u="none" strike="noStrike" cap="none">
                <a:solidFill>
                  <a:schemeClr val="dk1"/>
                </a:solidFill>
                <a:latin typeface="Calibri"/>
                <a:ea typeface="Calibri"/>
                <a:cs typeface="Calibri"/>
                <a:sym typeface="Calibri"/>
              </a:rPr>
              <a:t>Taimekaitse ülesandeks on luua kultuuridele soodsad kasvutingimused ja hooldada neid agrotehnika nõuetele vastavalt – tugevad ja elujõulised taimed suudavad konkureerida umbrohtudega, ei nakatu kergesti haigustesse ning on vastupidavamad kahjuritele.</a:t>
            </a:r>
          </a:p>
        </p:txBody>
      </p:sp>
      <p:sp>
        <p:nvSpPr>
          <p:cNvPr id="414" name="Shape 414"/>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Taimekaitse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Arial"/>
              <a:buNone/>
            </a:pPr>
            <a:r>
              <a:rPr lang="et-EE" sz="2400" b="1" i="0" u="none" strike="noStrike" cap="none">
                <a:solidFill>
                  <a:schemeClr val="dk1"/>
                </a:solidFill>
                <a:latin typeface="Calibri"/>
                <a:ea typeface="Calibri"/>
                <a:cs typeface="Calibri"/>
                <a:sym typeface="Calibri"/>
              </a:rPr>
              <a:t>      Taimekahjustajate leviku </a:t>
            </a:r>
            <a:r>
              <a:rPr lang="et-EE" sz="2400" b="1" i="0" u="sng" strike="noStrike" cap="none">
                <a:solidFill>
                  <a:schemeClr val="dk1"/>
                </a:solidFill>
                <a:latin typeface="Calibri"/>
                <a:ea typeface="Calibri"/>
                <a:cs typeface="Calibri"/>
                <a:sym typeface="Calibri"/>
              </a:rPr>
              <a:t>ennetamiseks </a:t>
            </a:r>
            <a:r>
              <a:rPr lang="et-EE" sz="2400" b="1" i="0" u="none" strike="noStrike" cap="none">
                <a:solidFill>
                  <a:schemeClr val="dk1"/>
                </a:solidFill>
                <a:latin typeface="Calibri"/>
                <a:ea typeface="Calibri"/>
                <a:cs typeface="Calibri"/>
                <a:sym typeface="Calibri"/>
              </a:rPr>
              <a:t>rakendatakse  järgmisi taimekaitseabinõusid:</a:t>
            </a:r>
          </a:p>
          <a:p>
            <a:pPr marL="342900" marR="0" lvl="0" indent="-342900" algn="l" rtl="0">
              <a:lnSpc>
                <a:spcPct val="90000"/>
              </a:lnSpc>
              <a:spcBef>
                <a:spcPts val="480"/>
              </a:spcBef>
              <a:spcAft>
                <a:spcPts val="0"/>
              </a:spcAft>
              <a:buClr>
                <a:schemeClr val="dk1"/>
              </a:buClr>
              <a:buSzPct val="100000"/>
              <a:buFont typeface="Arial"/>
              <a:buChar char="•"/>
            </a:pPr>
            <a:r>
              <a:rPr lang="et-EE" sz="2400" b="0" i="0" u="none" strike="noStrike" cap="none">
                <a:solidFill>
                  <a:schemeClr val="dk1"/>
                </a:solidFill>
                <a:latin typeface="Calibri"/>
                <a:ea typeface="Calibri"/>
                <a:cs typeface="Calibri"/>
                <a:sym typeface="Calibri"/>
              </a:rPr>
              <a:t>Valides taime liigile sobiva viljelusviisi</a:t>
            </a:r>
          </a:p>
          <a:p>
            <a:pPr marL="342900" marR="0" lvl="0" indent="-342900" algn="l" rtl="0">
              <a:lnSpc>
                <a:spcPct val="90000"/>
              </a:lnSpc>
              <a:spcBef>
                <a:spcPts val="480"/>
              </a:spcBef>
              <a:spcAft>
                <a:spcPts val="0"/>
              </a:spcAft>
              <a:buClr>
                <a:schemeClr val="dk1"/>
              </a:buClr>
              <a:buSzPct val="100000"/>
              <a:buFont typeface="Arial"/>
              <a:buChar char="•"/>
            </a:pPr>
            <a:r>
              <a:rPr lang="et-EE" sz="2400" b="0" i="0" u="none" strike="noStrike" cap="none">
                <a:solidFill>
                  <a:schemeClr val="dk1"/>
                </a:solidFill>
                <a:latin typeface="Calibri"/>
                <a:ea typeface="Calibri"/>
                <a:cs typeface="Calibri"/>
                <a:sym typeface="Calibri"/>
              </a:rPr>
              <a:t>Kasutades  viljavaheldust</a:t>
            </a:r>
          </a:p>
          <a:p>
            <a:pPr marL="342900" marR="0" lvl="0" indent="-342900" algn="l" rtl="0">
              <a:lnSpc>
                <a:spcPct val="90000"/>
              </a:lnSpc>
              <a:spcBef>
                <a:spcPts val="480"/>
              </a:spcBef>
              <a:spcAft>
                <a:spcPts val="0"/>
              </a:spcAft>
              <a:buClr>
                <a:schemeClr val="dk1"/>
              </a:buClr>
              <a:buSzPct val="100000"/>
              <a:buFont typeface="Arial"/>
              <a:buChar char="•"/>
            </a:pPr>
            <a:r>
              <a:rPr lang="et-EE" sz="2400" b="0" i="0" u="none" strike="noStrike" cap="none">
                <a:solidFill>
                  <a:schemeClr val="dk1"/>
                </a:solidFill>
                <a:latin typeface="Calibri"/>
                <a:ea typeface="Calibri"/>
                <a:cs typeface="Calibri"/>
                <a:sym typeface="Calibri"/>
              </a:rPr>
              <a:t>Väetades ja lubjates tasakaalustatult</a:t>
            </a:r>
          </a:p>
          <a:p>
            <a:pPr marL="342900" marR="0" lvl="0" indent="-342900" algn="l" rtl="0">
              <a:lnSpc>
                <a:spcPct val="90000"/>
              </a:lnSpc>
              <a:spcBef>
                <a:spcPts val="480"/>
              </a:spcBef>
              <a:spcAft>
                <a:spcPts val="0"/>
              </a:spcAft>
              <a:buClr>
                <a:schemeClr val="dk1"/>
              </a:buClr>
              <a:buSzPct val="100000"/>
              <a:buFont typeface="Arial"/>
              <a:buChar char="•"/>
            </a:pPr>
            <a:r>
              <a:rPr lang="et-EE" sz="2400" b="0" i="0" u="none" strike="noStrike" cap="none">
                <a:solidFill>
                  <a:schemeClr val="dk1"/>
                </a:solidFill>
                <a:latin typeface="Calibri"/>
                <a:ea typeface="Calibri"/>
                <a:cs typeface="Calibri"/>
                <a:sym typeface="Calibri"/>
              </a:rPr>
              <a:t>Kasutades  kasvatatava taimeliigi puhul enamlevinud taimekahjustaja suhtes vastupanuvõimelist sorti, seemet või paljundusmaterjali</a:t>
            </a:r>
          </a:p>
          <a:p>
            <a:pPr marL="342900" marR="0" lvl="0" indent="-342900" algn="l" rtl="0">
              <a:lnSpc>
                <a:spcPct val="90000"/>
              </a:lnSpc>
              <a:spcBef>
                <a:spcPts val="480"/>
              </a:spcBef>
              <a:spcAft>
                <a:spcPts val="0"/>
              </a:spcAft>
              <a:buClr>
                <a:schemeClr val="dk1"/>
              </a:buClr>
              <a:buSzPct val="100000"/>
              <a:buFont typeface="Arial"/>
              <a:buChar char="•"/>
            </a:pPr>
            <a:r>
              <a:rPr lang="et-EE" sz="2400" b="0" i="0" u="none" strike="noStrike" cap="none">
                <a:solidFill>
                  <a:schemeClr val="dk1"/>
                </a:solidFill>
                <a:latin typeface="Calibri"/>
                <a:ea typeface="Calibri"/>
                <a:cs typeface="Calibri"/>
                <a:sym typeface="Calibri"/>
              </a:rPr>
              <a:t>Puhastades masinaid ja seadmeid regulaarselt</a:t>
            </a:r>
          </a:p>
          <a:p>
            <a:pPr marL="342900" marR="0" lvl="0" indent="-342900" algn="l" rtl="0">
              <a:lnSpc>
                <a:spcPct val="90000"/>
              </a:lnSpc>
              <a:spcBef>
                <a:spcPts val="480"/>
              </a:spcBef>
              <a:spcAft>
                <a:spcPts val="0"/>
              </a:spcAft>
              <a:buClr>
                <a:schemeClr val="dk1"/>
              </a:buClr>
              <a:buSzPct val="100000"/>
              <a:buFont typeface="Arial"/>
              <a:buChar char="•"/>
            </a:pPr>
            <a:r>
              <a:rPr lang="et-EE" sz="2400" b="0" i="0" u="none" strike="noStrike" cap="none">
                <a:solidFill>
                  <a:schemeClr val="dk1"/>
                </a:solidFill>
                <a:latin typeface="Calibri"/>
                <a:ea typeface="Calibri"/>
                <a:cs typeface="Calibri"/>
                <a:sym typeface="Calibri"/>
              </a:rPr>
              <a:t>Rakendades olulisi kasulikke organisme säilitavaid ning nende levikut soodustavaid teisi taimekaitseabinõusid</a:t>
            </a:r>
          </a:p>
          <a:p>
            <a:pPr marL="342900" marR="0" lvl="0" indent="-342900" algn="l" rtl="0">
              <a:lnSpc>
                <a:spcPct val="90000"/>
              </a:lnSpc>
              <a:spcBef>
                <a:spcPts val="400"/>
              </a:spcBef>
              <a:buClr>
                <a:schemeClr val="dk1"/>
              </a:buClr>
              <a:buSzPct val="100000"/>
              <a:buFont typeface="Arial"/>
              <a:buNone/>
            </a:pPr>
            <a:endParaRPr sz="2000" b="0" i="0" u="none" strike="noStrike" cap="none">
              <a:solidFill>
                <a:schemeClr val="dk1"/>
              </a:solidFill>
              <a:latin typeface="Calibri"/>
              <a:ea typeface="Calibri"/>
              <a:cs typeface="Calibri"/>
              <a:sym typeface="Calibri"/>
            </a:endParaRPr>
          </a:p>
        </p:txBody>
      </p:sp>
      <p:sp>
        <p:nvSpPr>
          <p:cNvPr id="420" name="Shape 42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Taimekaitse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7" name="Shape 427"/>
          <p:cNvSpPr txBox="1">
            <a:spLocks noGrp="1"/>
          </p:cNvSpPr>
          <p:nvPr>
            <p:ph idx="1"/>
          </p:nvPr>
        </p:nvSpPr>
        <p:spPr>
          <a:xfrm>
            <a:off x="467543" y="1412775"/>
            <a:ext cx="8424935" cy="511256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t-EE" sz="2200" b="1" i="0" u="sng" strike="noStrike" cap="none">
                <a:solidFill>
                  <a:schemeClr val="dk1"/>
                </a:solidFill>
                <a:latin typeface="Calibri"/>
                <a:ea typeface="Calibri"/>
                <a:cs typeface="Calibri"/>
                <a:sym typeface="Calibri"/>
              </a:rPr>
              <a:t>Taimekahjustajate tõrjeks </a:t>
            </a:r>
            <a:r>
              <a:rPr lang="et-EE" sz="2200" b="1" i="0" u="none" strike="noStrike" cap="none">
                <a:solidFill>
                  <a:schemeClr val="dk1"/>
                </a:solidFill>
                <a:latin typeface="Calibri"/>
                <a:ea typeface="Calibri"/>
                <a:cs typeface="Calibri"/>
                <a:sym typeface="Calibri"/>
              </a:rPr>
              <a:t>rakendatakse taimekaitse abinõusid järgmisel viisil:</a:t>
            </a:r>
          </a:p>
          <a:p>
            <a:pPr marL="342900" marR="0" lvl="0" indent="-342900" algn="l" rtl="0">
              <a:spcBef>
                <a:spcPts val="440"/>
              </a:spcBef>
              <a:spcAft>
                <a:spcPts val="0"/>
              </a:spcAft>
              <a:buClr>
                <a:schemeClr val="dk1"/>
              </a:buClr>
              <a:buSzPct val="100000"/>
              <a:buFont typeface="Arial"/>
              <a:buChar char="•"/>
            </a:pPr>
            <a:r>
              <a:rPr lang="et-EE" sz="2200" b="0" i="0" u="none" strike="noStrike" cap="none">
                <a:solidFill>
                  <a:schemeClr val="dk1"/>
                </a:solidFill>
                <a:latin typeface="Calibri"/>
                <a:ea typeface="Calibri"/>
                <a:cs typeface="Calibri"/>
                <a:sym typeface="Calibri"/>
              </a:rPr>
              <a:t>Lähtudes taimekahjustaja  tõrjevajaduse hindamisel ning sobiva tõrjeabinõu  ja selle rakendamise aja valiku üle otsustamisel eelkõige kohapeal tehtud vaatluse tulemusel saadud teabest</a:t>
            </a:r>
          </a:p>
          <a:p>
            <a:pPr marL="342900" marR="0" lvl="0" indent="-342900" algn="l" rtl="0">
              <a:spcBef>
                <a:spcPts val="440"/>
              </a:spcBef>
              <a:spcAft>
                <a:spcPts val="0"/>
              </a:spcAft>
              <a:buClr>
                <a:schemeClr val="dk1"/>
              </a:buClr>
              <a:buSzPct val="100000"/>
              <a:buFont typeface="Arial"/>
              <a:buChar char="•"/>
            </a:pPr>
            <a:r>
              <a:rPr lang="et-EE" sz="2200" b="0" i="0" u="none" strike="noStrike" cap="none">
                <a:solidFill>
                  <a:schemeClr val="dk1"/>
                </a:solidFill>
                <a:latin typeface="Calibri"/>
                <a:ea typeface="Calibri"/>
                <a:cs typeface="Calibri"/>
                <a:sym typeface="Calibri"/>
              </a:rPr>
              <a:t>Eelistades bioloogilist, mehaanilist ja muud kemikaalivaba taimekaitseabinõu, juhul kui nimetatud taimekaitseabinõu võimaldab rahuldavat tõrjeefekti</a:t>
            </a:r>
          </a:p>
          <a:p>
            <a:pPr marL="342900" marR="0" lvl="0" indent="-342900" algn="l" rtl="0">
              <a:spcBef>
                <a:spcPts val="440"/>
              </a:spcBef>
              <a:spcAft>
                <a:spcPts val="0"/>
              </a:spcAft>
              <a:buClr>
                <a:schemeClr val="dk1"/>
              </a:buClr>
              <a:buSzPct val="100000"/>
              <a:buFont typeface="Arial"/>
              <a:buChar char="•"/>
            </a:pPr>
            <a:r>
              <a:rPr lang="et-EE" sz="2200" b="0" i="0" u="none" strike="noStrike" cap="none">
                <a:solidFill>
                  <a:schemeClr val="dk1"/>
                </a:solidFill>
                <a:latin typeface="Calibri"/>
                <a:ea typeface="Calibri"/>
                <a:cs typeface="Calibri"/>
                <a:sym typeface="Calibri"/>
              </a:rPr>
              <a:t>Kasutades tõrjutava taimekahjustaja tõrjeks mõeldud taimekaitsevahendit ja eelistades nende hulgast sellist, mis avaldab vähimat kõrvalmõju inimeste tervisele ja keskkonnale</a:t>
            </a:r>
          </a:p>
          <a:p>
            <a:pPr marL="342900" marR="0" lvl="0" indent="-342900" algn="l" rtl="0">
              <a:spcBef>
                <a:spcPts val="440"/>
              </a:spcBef>
              <a:buClr>
                <a:schemeClr val="dk1"/>
              </a:buClr>
              <a:buSzPct val="100000"/>
              <a:buFont typeface="Arial"/>
              <a:buChar char="•"/>
            </a:pPr>
            <a:r>
              <a:rPr lang="et-EE" sz="2200" b="0" i="0" u="none" strike="noStrike" cap="none">
                <a:solidFill>
                  <a:schemeClr val="dk1"/>
                </a:solidFill>
                <a:latin typeface="Calibri"/>
                <a:ea typeface="Calibri"/>
                <a:cs typeface="Calibri"/>
                <a:sym typeface="Calibri"/>
              </a:rPr>
              <a:t>Eelistades samal aastal tehtava kordustõrje ja järgneval aastal tehtava tõrje korral erineva toimeviisiga taimekaitsevahendi kasutamist</a:t>
            </a:r>
          </a:p>
        </p:txBody>
      </p:sp>
      <p:sp>
        <p:nvSpPr>
          <p:cNvPr id="426" name="Shape 426"/>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Taimekahjustajate tõrje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Shape 434"/>
          <p:cNvSpPr txBox="1">
            <a:spLocks noGrp="1"/>
          </p:cNvSpPr>
          <p:nvPr>
            <p:ph idx="1"/>
          </p:nvPr>
        </p:nvSpPr>
        <p:spPr>
          <a:prstGeom prst="rect">
            <a:avLst/>
          </a:prstGeom>
        </p:spPr>
        <p:txBody>
          <a:bodyPr lIns="91425" tIns="91425" rIns="91425" bIns="91425" anchor="t" anchorCtr="0">
            <a:noAutofit/>
          </a:bodyPr>
          <a:lstStyle/>
          <a:p>
            <a:pPr lvl="0">
              <a:spcBef>
                <a:spcPts val="0"/>
              </a:spcBef>
              <a:buNone/>
            </a:pPr>
            <a:endParaRPr/>
          </a:p>
        </p:txBody>
      </p:sp>
      <p:sp>
        <p:nvSpPr>
          <p:cNvPr id="433" name="Shape 433"/>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endParaRPr/>
          </a:p>
        </p:txBody>
      </p:sp>
      <p:pic>
        <p:nvPicPr>
          <p:cNvPr id="435" name="Shape 435"/>
          <p:cNvPicPr preferRelativeResize="0"/>
          <p:nvPr/>
        </p:nvPicPr>
        <p:blipFill>
          <a:blip r:embed="rId3">
            <a:alphaModFix/>
          </a:blip>
          <a:stretch>
            <a:fillRect/>
          </a:stretch>
        </p:blipFill>
        <p:spPr>
          <a:xfrm>
            <a:off x="342900" y="274650"/>
            <a:ext cx="8458200" cy="5792774"/>
          </a:xfrm>
          <a:prstGeom prst="rect">
            <a:avLst/>
          </a:prstGeom>
          <a:noFill/>
          <a:ln>
            <a:noFill/>
          </a:ln>
        </p:spPr>
      </p:pic>
      <p:sp>
        <p:nvSpPr>
          <p:cNvPr id="2" name="TextBox 1"/>
          <p:cNvSpPr txBox="1"/>
          <p:nvPr/>
        </p:nvSpPr>
        <p:spPr>
          <a:xfrm>
            <a:off x="7065824" y="274638"/>
            <a:ext cx="2098576" cy="307777"/>
          </a:xfrm>
          <a:prstGeom prst="rect">
            <a:avLst/>
          </a:prstGeom>
          <a:noFill/>
        </p:spPr>
        <p:txBody>
          <a:bodyPr wrap="square" rtlCol="0">
            <a:spAutoFit/>
          </a:bodyPr>
          <a:lstStyle/>
          <a:p>
            <a:r>
              <a:rPr lang="et-EE" b="1" dirty="0"/>
              <a:t>NÄIDIS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Shape 114"/>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    Taotleja täidab kalendriaasta jooksul oma põllumajanduslikus tegevuses ja kogu põllumajandusliku majapidamise maal: </a:t>
            </a:r>
          </a:p>
          <a:p>
            <a:pPr marL="457200" marR="0" lvl="0" indent="-457200" algn="l" rtl="0">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maa heas põllumajandus- ja keskkonnaseisundis hoidmise nõudeid  (põllumajandusministri 14.01.2015 määrus nr. 4) </a:t>
            </a:r>
          </a:p>
          <a:p>
            <a:pPr marL="457200" marR="0" lvl="0" indent="-457200" algn="l" rtl="0">
              <a:spcBef>
                <a:spcPts val="640"/>
              </a:spcBef>
              <a:spcAft>
                <a:spcPts val="0"/>
              </a:spcAft>
              <a:buClr>
                <a:schemeClr val="dk1"/>
              </a:buClr>
              <a:buSzPct val="100000"/>
              <a:buFont typeface="Arial"/>
              <a:buChar char="•"/>
            </a:pPr>
            <a:r>
              <a:rPr lang="et-EE" sz="3200" b="0" i="0" u="none" strike="noStrike" cap="none" dirty="0">
                <a:solidFill>
                  <a:schemeClr val="dk1"/>
                </a:solidFill>
                <a:latin typeface="Calibri"/>
                <a:ea typeface="Calibri"/>
                <a:cs typeface="Calibri"/>
                <a:sym typeface="Calibri"/>
              </a:rPr>
              <a:t>kohustuslikke majandamisnõudeid</a:t>
            </a:r>
          </a:p>
          <a:p>
            <a:pPr marL="0" marR="0" lvl="0" indent="0" algn="l" rtl="0">
              <a:spcBef>
                <a:spcPts val="640"/>
              </a:spcBef>
              <a:spcAft>
                <a:spcPts val="0"/>
              </a:spcAft>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sp>
        <p:nvSpPr>
          <p:cNvPr id="113" name="Shape 11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dirty="0">
                <a:solidFill>
                  <a:schemeClr val="dk1"/>
                </a:solidFill>
                <a:latin typeface="Calibri"/>
                <a:ea typeface="Calibri"/>
                <a:cs typeface="Calibri"/>
                <a:sym typeface="Calibri"/>
              </a:rPr>
              <a:t>Nõuetele vastavus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a:spLocks noGrp="1"/>
          </p:cNvSpPr>
          <p:nvPr>
            <p:ph idx="1"/>
          </p:nvPr>
        </p:nvSpPr>
        <p:spPr>
          <a:prstGeom prst="rect">
            <a:avLst/>
          </a:prstGeom>
        </p:spPr>
        <p:txBody>
          <a:bodyPr lIns="91425" tIns="91425" rIns="91425" bIns="91425" anchor="t" anchorCtr="0">
            <a:noAutofit/>
          </a:bodyPr>
          <a:lstStyle/>
          <a:p>
            <a:pPr lvl="0">
              <a:spcBef>
                <a:spcPts val="0"/>
              </a:spcBef>
              <a:buNone/>
            </a:pPr>
            <a:endParaRPr/>
          </a:p>
        </p:txBody>
      </p:sp>
      <p:sp>
        <p:nvSpPr>
          <p:cNvPr id="441" name="Shape 441"/>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endParaRPr/>
          </a:p>
        </p:txBody>
      </p:sp>
      <p:pic>
        <p:nvPicPr>
          <p:cNvPr id="443" name="Shape 443"/>
          <p:cNvPicPr preferRelativeResize="0"/>
          <p:nvPr/>
        </p:nvPicPr>
        <p:blipFill>
          <a:blip r:embed="rId3">
            <a:alphaModFix/>
          </a:blip>
          <a:stretch>
            <a:fillRect/>
          </a:stretch>
        </p:blipFill>
        <p:spPr>
          <a:xfrm>
            <a:off x="457200" y="274650"/>
            <a:ext cx="8229600" cy="58516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9" name="Shape 449"/>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99200"/>
              <a:buFont typeface="Arial"/>
              <a:buChar char="•"/>
            </a:pPr>
            <a:r>
              <a:rPr lang="et-EE" sz="2480" b="0" i="0" u="none" strike="noStrike" cap="none" dirty="0" err="1">
                <a:solidFill>
                  <a:schemeClr val="dk1"/>
                </a:solidFill>
                <a:latin typeface="Calibri"/>
                <a:ea typeface="Calibri"/>
                <a:cs typeface="Calibri"/>
                <a:sym typeface="Calibri"/>
              </a:rPr>
              <a:t>Braco</a:t>
            </a:r>
            <a:r>
              <a:rPr lang="et-EE" sz="2480" b="0" i="0" u="none" strike="noStrike" cap="none" dirty="0">
                <a:solidFill>
                  <a:schemeClr val="dk1"/>
                </a:solidFill>
                <a:latin typeface="Calibri"/>
                <a:ea typeface="Calibri"/>
                <a:cs typeface="Calibri"/>
                <a:sym typeface="Calibri"/>
              </a:rPr>
              <a:t> - </a:t>
            </a:r>
            <a:r>
              <a:rPr lang="et-EE" sz="2480" b="0" i="0" u="none" strike="noStrike" cap="none" dirty="0" err="1">
                <a:solidFill>
                  <a:schemeClr val="dk1"/>
                </a:solidFill>
                <a:latin typeface="Calibri"/>
                <a:ea typeface="Calibri"/>
                <a:cs typeface="Calibri"/>
                <a:sym typeface="Calibri"/>
              </a:rPr>
              <a:t>The</a:t>
            </a:r>
            <a:r>
              <a:rPr lang="et-EE" sz="2480" b="0" i="0" u="none" strike="noStrike" cap="none" dirty="0">
                <a:solidFill>
                  <a:schemeClr val="dk1"/>
                </a:solidFill>
                <a:latin typeface="Calibri"/>
                <a:ea typeface="Calibri"/>
                <a:cs typeface="Calibri"/>
                <a:sym typeface="Calibri"/>
              </a:rPr>
              <a:t> </a:t>
            </a:r>
            <a:r>
              <a:rPr lang="et-EE" sz="2480" b="0" i="0" u="none" strike="noStrike" cap="none" dirty="0" err="1">
                <a:solidFill>
                  <a:schemeClr val="dk1"/>
                </a:solidFill>
                <a:latin typeface="Calibri"/>
                <a:ea typeface="Calibri"/>
                <a:cs typeface="Calibri"/>
                <a:sym typeface="Calibri"/>
              </a:rPr>
              <a:t>Nematode</a:t>
            </a:r>
            <a:r>
              <a:rPr lang="et-EE" sz="2480" b="0" i="0" u="none" strike="noStrike" cap="none" dirty="0">
                <a:solidFill>
                  <a:schemeClr val="dk1"/>
                </a:solidFill>
                <a:latin typeface="Calibri"/>
                <a:ea typeface="Calibri"/>
                <a:cs typeface="Calibri"/>
                <a:sym typeface="Calibri"/>
              </a:rPr>
              <a:t> </a:t>
            </a:r>
            <a:r>
              <a:rPr lang="et-EE" sz="2480" b="0" i="0" u="none" strike="noStrike" cap="none" dirty="0" err="1">
                <a:solidFill>
                  <a:schemeClr val="dk1"/>
                </a:solidFill>
                <a:latin typeface="Calibri"/>
                <a:ea typeface="Calibri"/>
                <a:cs typeface="Calibri"/>
                <a:sym typeface="Calibri"/>
              </a:rPr>
              <a:t>Slayer®</a:t>
            </a:r>
            <a:r>
              <a:rPr lang="et-EE" sz="2480" b="0" i="0" u="none" strike="noStrike" cap="none" dirty="0">
                <a:solidFill>
                  <a:schemeClr val="dk1"/>
                </a:solidFill>
                <a:latin typeface="Calibri"/>
                <a:ea typeface="Calibri"/>
                <a:cs typeface="Calibri"/>
                <a:sym typeface="Calibri"/>
              </a:rPr>
              <a:t> on valge sinepi sordi </a:t>
            </a:r>
            <a:r>
              <a:rPr lang="et-EE" sz="2480" b="0" i="0" u="none" strike="noStrike" cap="none" dirty="0" err="1">
                <a:solidFill>
                  <a:schemeClr val="dk1"/>
                </a:solidFill>
                <a:latin typeface="Calibri"/>
                <a:ea typeface="Calibri"/>
                <a:cs typeface="Calibri"/>
                <a:sym typeface="Calibri"/>
              </a:rPr>
              <a:t>Braco</a:t>
            </a:r>
            <a:r>
              <a:rPr lang="et-EE" sz="2480" b="0" i="0" u="none" strike="noStrike" cap="none" dirty="0">
                <a:solidFill>
                  <a:schemeClr val="dk1"/>
                </a:solidFill>
                <a:latin typeface="Calibri"/>
                <a:ea typeface="Calibri"/>
                <a:cs typeface="Calibri"/>
                <a:sym typeface="Calibri"/>
              </a:rPr>
              <a:t> kaitstud kaubamärk. vahekultuurina katkestab ta </a:t>
            </a:r>
            <a:r>
              <a:rPr lang="et-EE" sz="2480" b="0" i="0" u="none" strike="noStrike" cap="none" dirty="0" err="1">
                <a:solidFill>
                  <a:schemeClr val="dk1"/>
                </a:solidFill>
                <a:latin typeface="Calibri"/>
                <a:ea typeface="Calibri"/>
                <a:cs typeface="Calibri"/>
                <a:sym typeface="Calibri"/>
              </a:rPr>
              <a:t>nematoodi</a:t>
            </a:r>
            <a:r>
              <a:rPr lang="et-EE" sz="2480" b="0" i="0" u="none" strike="noStrike" cap="none" dirty="0">
                <a:solidFill>
                  <a:schemeClr val="dk1"/>
                </a:solidFill>
                <a:latin typeface="Calibri"/>
                <a:ea typeface="Calibri"/>
                <a:cs typeface="Calibri"/>
                <a:sym typeface="Calibri"/>
              </a:rPr>
              <a:t> elutsükli ja haljasväetisena, teiseks õitsemise faasis sisseküntult hävitab oma kõrge </a:t>
            </a:r>
            <a:r>
              <a:rPr lang="et-EE" sz="2480" b="0" i="0" u="none" strike="noStrike" cap="none" dirty="0" err="1">
                <a:solidFill>
                  <a:schemeClr val="dk1"/>
                </a:solidFill>
                <a:latin typeface="Calibri"/>
                <a:ea typeface="Calibri"/>
                <a:cs typeface="Calibri"/>
                <a:sym typeface="Calibri"/>
              </a:rPr>
              <a:t>glükosinalaatide</a:t>
            </a:r>
            <a:r>
              <a:rPr lang="et-EE" sz="2480" b="0" i="0" u="none" strike="noStrike" cap="none" dirty="0">
                <a:solidFill>
                  <a:schemeClr val="dk1"/>
                </a:solidFill>
                <a:latin typeface="Calibri"/>
                <a:ea typeface="Calibri"/>
                <a:cs typeface="Calibri"/>
                <a:sym typeface="Calibri"/>
              </a:rPr>
              <a:t> sisaldusega </a:t>
            </a:r>
            <a:r>
              <a:rPr lang="et-EE" sz="2480" b="0" i="0" u="none" strike="noStrike" cap="none" dirty="0" err="1">
                <a:solidFill>
                  <a:schemeClr val="dk1"/>
                </a:solidFill>
                <a:latin typeface="Calibri"/>
                <a:ea typeface="Calibri"/>
                <a:cs typeface="Calibri"/>
                <a:sym typeface="Calibri"/>
              </a:rPr>
              <a:t>nematoodid</a:t>
            </a:r>
            <a:r>
              <a:rPr lang="et-EE" sz="2480" b="0" i="0" u="none" strike="noStrike" cap="none" dirty="0">
                <a:solidFill>
                  <a:schemeClr val="dk1"/>
                </a:solidFill>
                <a:latin typeface="Calibri"/>
                <a:ea typeface="Calibri"/>
                <a:cs typeface="Calibri"/>
                <a:sym typeface="Calibri"/>
              </a:rPr>
              <a:t> mullas. Biomassi saagikus sissekünniks 20-30 t/ha.</a:t>
            </a:r>
          </a:p>
          <a:p>
            <a:pPr marL="342900" marR="0" lvl="0" indent="-342900" algn="l" rtl="0">
              <a:lnSpc>
                <a:spcPct val="80000"/>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Eesti sordilehes alates 2004. a.</a:t>
            </a:r>
          </a:p>
          <a:p>
            <a:pPr marL="342900" marR="0" lvl="0" indent="-342900" algn="l" rtl="0">
              <a:lnSpc>
                <a:spcPct val="80000"/>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Taimede keskmine kõrgus 106 cm.</a:t>
            </a:r>
          </a:p>
          <a:p>
            <a:pPr marL="342900" marR="0" lvl="0" indent="-342900" algn="l" rtl="0">
              <a:lnSpc>
                <a:spcPct val="80000"/>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Hargneb 40-65 cm kõrguselt.</a:t>
            </a:r>
          </a:p>
          <a:p>
            <a:pPr marL="342900" marR="0" lvl="0" indent="-342900" algn="l" rtl="0">
              <a:lnSpc>
                <a:spcPct val="80000"/>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Hea haljasväetis- ja vahekultuuri taim.</a:t>
            </a:r>
          </a:p>
          <a:p>
            <a:pPr marL="342900" marR="0" lvl="0" indent="-342900" algn="l" rtl="0">
              <a:lnSpc>
                <a:spcPct val="80000"/>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Sort on väga kiire algarenguga.</a:t>
            </a:r>
          </a:p>
          <a:p>
            <a:pPr marL="342900" marR="0" lvl="0" indent="-342900" algn="l" rtl="0">
              <a:lnSpc>
                <a:spcPct val="80000"/>
              </a:lnSpc>
              <a:spcBef>
                <a:spcPts val="496"/>
              </a:spcBef>
              <a:spcAft>
                <a:spcPts val="0"/>
              </a:spcAft>
              <a:buClr>
                <a:schemeClr val="dk1"/>
              </a:buClr>
              <a:buSzPct val="99200"/>
              <a:buFont typeface="Arial"/>
              <a:buChar char="•"/>
            </a:pPr>
            <a:r>
              <a:rPr lang="et-EE" sz="2480" b="0" i="0" u="none" strike="noStrike" cap="none" dirty="0">
                <a:solidFill>
                  <a:schemeClr val="dk1"/>
                </a:solidFill>
                <a:latin typeface="Calibri"/>
                <a:ea typeface="Calibri"/>
                <a:cs typeface="Calibri"/>
                <a:sym typeface="Calibri"/>
              </a:rPr>
              <a:t>Taimel on sügavale tungiv sammasjuur, mis kobestab hästi ja lõhub mulla </a:t>
            </a:r>
            <a:r>
              <a:rPr lang="et-EE" sz="2480" b="0" i="0" u="none" strike="noStrike" cap="none" dirty="0" err="1">
                <a:solidFill>
                  <a:schemeClr val="dk1"/>
                </a:solidFill>
                <a:latin typeface="Calibri"/>
                <a:ea typeface="Calibri"/>
                <a:cs typeface="Calibri"/>
                <a:sym typeface="Calibri"/>
              </a:rPr>
              <a:t>tihest</a:t>
            </a:r>
            <a:r>
              <a:rPr lang="et-EE" sz="2480" b="0" i="0" u="none" strike="noStrike" cap="none" dirty="0">
                <a:solidFill>
                  <a:schemeClr val="dk1"/>
                </a:solidFill>
                <a:latin typeface="Calibri"/>
                <a:ea typeface="Calibri"/>
                <a:cs typeface="Calibri"/>
                <a:sym typeface="Calibri"/>
              </a:rPr>
              <a:t>.</a:t>
            </a:r>
          </a:p>
          <a:p>
            <a:pPr marL="342900" marR="0" lvl="0" indent="-342900" algn="l" rtl="0">
              <a:lnSpc>
                <a:spcPct val="80000"/>
              </a:lnSpc>
              <a:spcBef>
                <a:spcPts val="496"/>
              </a:spcBef>
              <a:buClr>
                <a:schemeClr val="dk1"/>
              </a:buClr>
              <a:buSzPct val="25000"/>
              <a:buFont typeface="Arial"/>
              <a:buNone/>
            </a:pPr>
            <a:endParaRPr sz="2480" b="0" i="0" u="none" strike="noStrike" cap="none" dirty="0">
              <a:solidFill>
                <a:schemeClr val="dk1"/>
              </a:solidFill>
              <a:latin typeface="Calibri"/>
              <a:ea typeface="Calibri"/>
              <a:cs typeface="Calibri"/>
              <a:sym typeface="Calibri"/>
            </a:endParaRPr>
          </a:p>
        </p:txBody>
      </p:sp>
      <p:sp>
        <p:nvSpPr>
          <p:cNvPr id="448" name="Shape 448"/>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Valge sinep</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Shape 504"/>
          <p:cNvSpPr txBox="1">
            <a:spLocks noGrp="1"/>
          </p:cNvSpPr>
          <p:nvPr>
            <p:ph idx="1"/>
          </p:nvPr>
        </p:nvSpPr>
        <p:spPr>
          <a:prstGeom prst="rect">
            <a:avLst/>
          </a:prstGeom>
        </p:spPr>
        <p:txBody>
          <a:bodyPr lIns="91425" tIns="91425" rIns="91425" bIns="91425" anchor="t" anchorCtr="0">
            <a:noAutofit/>
          </a:bodyPr>
          <a:lstStyle/>
          <a:p>
            <a:pPr lvl="0">
              <a:spcBef>
                <a:spcPts val="0"/>
              </a:spcBef>
              <a:buNone/>
            </a:pPr>
            <a:endParaRPr/>
          </a:p>
        </p:txBody>
      </p:sp>
      <p:sp>
        <p:nvSpPr>
          <p:cNvPr id="503" name="Shape 503"/>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endParaRPr/>
          </a:p>
        </p:txBody>
      </p:sp>
      <p:pic>
        <p:nvPicPr>
          <p:cNvPr id="505" name="Shape 505"/>
          <p:cNvPicPr preferRelativeResize="0"/>
          <p:nvPr/>
        </p:nvPicPr>
        <p:blipFill>
          <a:blip r:embed="rId3">
            <a:alphaModFix/>
          </a:blip>
          <a:stretch>
            <a:fillRect/>
          </a:stretch>
        </p:blipFill>
        <p:spPr>
          <a:xfrm>
            <a:off x="523875" y="1600200"/>
            <a:ext cx="8096250" cy="1562100"/>
          </a:xfrm>
          <a:prstGeom prst="rect">
            <a:avLst/>
          </a:prstGeom>
          <a:noFill/>
          <a:ln>
            <a:noFill/>
          </a:ln>
        </p:spPr>
      </p:pic>
      <p:pic>
        <p:nvPicPr>
          <p:cNvPr id="506" name="Shape 506"/>
          <p:cNvPicPr preferRelativeResize="0"/>
          <p:nvPr/>
        </p:nvPicPr>
        <p:blipFill>
          <a:blip r:embed="rId4">
            <a:alphaModFix/>
          </a:blip>
          <a:stretch>
            <a:fillRect/>
          </a:stretch>
        </p:blipFill>
        <p:spPr>
          <a:xfrm>
            <a:off x="773950" y="3826725"/>
            <a:ext cx="3371850" cy="1562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2" name="Shape 512"/>
          <p:cNvSpPr txBox="1">
            <a:spLocks noGrp="1"/>
          </p:cNvSpPr>
          <p:nvPr>
            <p:ph idx="1"/>
          </p:nvPr>
        </p:nvSpPr>
        <p:spPr>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98666"/>
              <a:buFont typeface="Arial"/>
              <a:buChar char="•"/>
            </a:pPr>
            <a:r>
              <a:rPr lang="et-EE" sz="1400" b="0" i="0" u="none" strike="noStrike" cap="none" dirty="0">
                <a:solidFill>
                  <a:schemeClr val="dk1"/>
                </a:solidFill>
                <a:latin typeface="Calibri"/>
                <a:ea typeface="Calibri"/>
                <a:cs typeface="Calibri"/>
                <a:sym typeface="Calibri"/>
              </a:rPr>
              <a:t>“ Keskkonnasõbraliku aianduse toetus” S. Teiter</a:t>
            </a:r>
          </a:p>
          <a:p>
            <a:pPr marL="342900" marR="0" lvl="0" indent="-342900" algn="l" rtl="0">
              <a:spcBef>
                <a:spcPts val="592"/>
              </a:spcBef>
              <a:spcAft>
                <a:spcPts val="0"/>
              </a:spcAft>
              <a:buClr>
                <a:schemeClr val="dk1"/>
              </a:buClr>
              <a:buSzPct val="98666"/>
              <a:buFont typeface="Arial"/>
              <a:buChar char="•"/>
            </a:pPr>
            <a:r>
              <a:rPr lang="et-EE" sz="1400" b="0" i="0" u="none" strike="noStrike" cap="none" dirty="0">
                <a:solidFill>
                  <a:schemeClr val="dk1"/>
                </a:solidFill>
                <a:latin typeface="Calibri"/>
                <a:ea typeface="Calibri"/>
                <a:cs typeface="Calibri"/>
                <a:sym typeface="Calibri"/>
              </a:rPr>
              <a:t>“Koduaia taimetohter “ T. </a:t>
            </a:r>
            <a:r>
              <a:rPr lang="et-EE" sz="1400" b="0" i="0" u="none" strike="noStrike" cap="none" dirty="0" err="1">
                <a:solidFill>
                  <a:schemeClr val="dk1"/>
                </a:solidFill>
                <a:latin typeface="Calibri"/>
                <a:ea typeface="Calibri"/>
                <a:cs typeface="Calibri"/>
                <a:sym typeface="Calibri"/>
              </a:rPr>
              <a:t>Annuk</a:t>
            </a:r>
            <a:r>
              <a:rPr lang="et-EE" sz="1400" b="0" i="0" u="none" strike="noStrike" cap="none" dirty="0">
                <a:solidFill>
                  <a:schemeClr val="dk1"/>
                </a:solidFill>
                <a:latin typeface="Calibri"/>
                <a:ea typeface="Calibri"/>
                <a:cs typeface="Calibri"/>
                <a:sym typeface="Calibri"/>
              </a:rPr>
              <a:t>, P. Sooväli</a:t>
            </a:r>
          </a:p>
          <a:p>
            <a:pPr marL="342900" lvl="0" indent="-342900">
              <a:spcBef>
                <a:spcPts val="592"/>
              </a:spcBef>
              <a:buClr>
                <a:schemeClr val="dk1"/>
              </a:buClr>
              <a:buSzPct val="98666"/>
              <a:buFont typeface="Arial"/>
              <a:buChar char="•"/>
            </a:pPr>
            <a:r>
              <a:rPr lang="et-EE" sz="1400" b="0" i="0" u="none" strike="noStrike" cap="none" dirty="0">
                <a:solidFill>
                  <a:schemeClr val="dk1"/>
                </a:solidFill>
                <a:latin typeface="Calibri"/>
                <a:ea typeface="Calibri"/>
                <a:cs typeface="Calibri"/>
                <a:sym typeface="Calibri"/>
                <a:hlinkClick r:id="rId3"/>
              </a:rPr>
              <a:t>http://www.eoy.ee/varamu/pesakast.htm</a:t>
            </a:r>
            <a:endParaRPr lang="et-EE" sz="1400" b="0" i="0" u="none" strike="noStrike" cap="none" dirty="0">
              <a:solidFill>
                <a:schemeClr val="dk1"/>
              </a:solidFill>
              <a:latin typeface="Calibri"/>
              <a:ea typeface="Calibri"/>
              <a:cs typeface="Calibri"/>
              <a:sym typeface="Calibri"/>
            </a:endParaRPr>
          </a:p>
          <a:p>
            <a:pPr marL="342900" lvl="0" indent="-342900">
              <a:spcBef>
                <a:spcPts val="592"/>
              </a:spcBef>
              <a:buClr>
                <a:schemeClr val="dk1"/>
              </a:buClr>
              <a:buSzPct val="98666"/>
              <a:buFont typeface="Arial"/>
              <a:buChar char="•"/>
            </a:pPr>
            <a:r>
              <a:rPr lang="et-EE" sz="1400" dirty="0">
                <a:solidFill>
                  <a:schemeClr val="dk1"/>
                </a:solidFill>
                <a:latin typeface="Calibri"/>
                <a:ea typeface="Calibri"/>
                <a:cs typeface="Calibri"/>
                <a:sym typeface="Calibri"/>
                <a:hlinkClick r:id="rId4"/>
              </a:rPr>
              <a:t>http://www.rodoaed.ee/pesakastid/</a:t>
            </a:r>
            <a:endParaRPr lang="et-EE" sz="1400" dirty="0">
              <a:solidFill>
                <a:schemeClr val="dk1"/>
              </a:solidFill>
              <a:latin typeface="Calibri"/>
              <a:ea typeface="Calibri"/>
              <a:cs typeface="Calibri"/>
              <a:sym typeface="Calibri"/>
            </a:endParaRPr>
          </a:p>
          <a:p>
            <a:pPr marL="342900" lvl="0" indent="-342900">
              <a:spcBef>
                <a:spcPts val="592"/>
              </a:spcBef>
              <a:buClr>
                <a:schemeClr val="dk1"/>
              </a:buClr>
              <a:buSzPct val="98666"/>
              <a:buFont typeface="Arial"/>
              <a:buChar char="•"/>
            </a:pPr>
            <a:r>
              <a:rPr lang="et-EE" sz="1400" b="0" i="0" u="sng" strike="noStrike" cap="none" dirty="0">
                <a:solidFill>
                  <a:schemeClr val="hlink"/>
                </a:solidFill>
                <a:latin typeface="Calibri"/>
                <a:ea typeface="Calibri"/>
                <a:cs typeface="Calibri"/>
                <a:sym typeface="Calibri"/>
                <a:hlinkClick r:id="rId5"/>
              </a:rPr>
              <a:t>http://loodusaed.kirikiri.ee/</a:t>
            </a:r>
          </a:p>
          <a:p>
            <a:pPr marL="342900" marR="0" lvl="0" indent="-342900" algn="l" rtl="0">
              <a:spcBef>
                <a:spcPts val="592"/>
              </a:spcBef>
              <a:spcAft>
                <a:spcPts val="0"/>
              </a:spcAft>
              <a:buClr>
                <a:schemeClr val="dk1"/>
              </a:buClr>
              <a:buSzPct val="98666"/>
              <a:buFont typeface="Arial"/>
              <a:buChar char="•"/>
            </a:pPr>
            <a:r>
              <a:rPr lang="et-EE" sz="1400" b="0" i="0" u="sng" strike="noStrike" cap="none" dirty="0">
                <a:solidFill>
                  <a:schemeClr val="hlink"/>
                </a:solidFill>
                <a:latin typeface="Calibri"/>
                <a:ea typeface="Calibri"/>
                <a:cs typeface="Calibri"/>
                <a:sym typeface="Calibri"/>
                <a:hlinkClick r:id="rId6"/>
              </a:rPr>
              <a:t>http://ak.rapina.ee/jaan/puuv/</a:t>
            </a:r>
          </a:p>
          <a:p>
            <a:pPr marL="342900" marR="0" lvl="0" indent="-342900" algn="l" rtl="0">
              <a:spcBef>
                <a:spcPts val="592"/>
              </a:spcBef>
              <a:spcAft>
                <a:spcPts val="0"/>
              </a:spcAft>
              <a:buClr>
                <a:schemeClr val="dk1"/>
              </a:buClr>
              <a:buSzPct val="98666"/>
              <a:buFont typeface="Arial"/>
              <a:buChar char="•"/>
            </a:pPr>
            <a:r>
              <a:rPr lang="et-EE" sz="1400" b="0" i="0" u="sng" strike="noStrike" cap="none" dirty="0">
                <a:solidFill>
                  <a:schemeClr val="hlink"/>
                </a:solidFill>
                <a:latin typeface="Calibri"/>
                <a:ea typeface="Calibri"/>
                <a:cs typeface="Calibri"/>
                <a:sym typeface="Calibri"/>
                <a:hlinkClick r:id="rId7"/>
              </a:rPr>
              <a:t>http://hansaplant.ee/</a:t>
            </a:r>
          </a:p>
          <a:p>
            <a:pPr marL="342900" marR="0" lvl="0" indent="-342900" algn="l" rtl="0">
              <a:spcBef>
                <a:spcPts val="592"/>
              </a:spcBef>
              <a:spcAft>
                <a:spcPts val="0"/>
              </a:spcAft>
              <a:buClr>
                <a:schemeClr val="dk1"/>
              </a:buClr>
              <a:buSzPct val="98666"/>
              <a:buFont typeface="Arial"/>
              <a:buChar char="•"/>
            </a:pPr>
            <a:r>
              <a:rPr lang="et-EE" sz="1400" b="0" i="0" u="sng" strike="noStrike" cap="none" dirty="0">
                <a:solidFill>
                  <a:schemeClr val="hlink"/>
                </a:solidFill>
                <a:latin typeface="Calibri"/>
                <a:ea typeface="Calibri"/>
                <a:cs typeface="Calibri"/>
                <a:sym typeface="Calibri"/>
                <a:hlinkClick r:id="rId8"/>
              </a:rPr>
              <a:t>http://www.balticagro.ee/</a:t>
            </a:r>
          </a:p>
          <a:p>
            <a:pPr marL="342900" marR="0" lvl="0" indent="-342900" algn="l" rtl="0">
              <a:spcBef>
                <a:spcPts val="592"/>
              </a:spcBef>
              <a:spcAft>
                <a:spcPts val="0"/>
              </a:spcAft>
              <a:buClr>
                <a:schemeClr val="dk1"/>
              </a:buClr>
              <a:buSzPct val="98666"/>
              <a:buFont typeface="Arial"/>
              <a:buChar char="•"/>
            </a:pPr>
            <a:r>
              <a:rPr lang="et-EE" sz="1400" b="0" i="0" u="sng" strike="noStrike" cap="none" dirty="0">
                <a:solidFill>
                  <a:schemeClr val="hlink"/>
                </a:solidFill>
                <a:latin typeface="Calibri"/>
                <a:ea typeface="Calibri"/>
                <a:cs typeface="Calibri"/>
                <a:sym typeface="Calibri"/>
                <a:hlinkClick r:id="rId9"/>
              </a:rPr>
              <a:t>http://www.dotnuvosprojektai.ee/</a:t>
            </a:r>
          </a:p>
          <a:p>
            <a:pPr marL="342900" marR="0" lvl="0" indent="-342900" algn="l" rtl="0">
              <a:spcBef>
                <a:spcPts val="592"/>
              </a:spcBef>
              <a:spcAft>
                <a:spcPts val="0"/>
              </a:spcAft>
              <a:buClr>
                <a:schemeClr val="dk1"/>
              </a:buClr>
              <a:buSzPct val="98666"/>
              <a:buFont typeface="Arial"/>
              <a:buChar char="•"/>
            </a:pPr>
            <a:r>
              <a:rPr lang="et-EE" sz="1400" dirty="0"/>
              <a:t>http://www.agropoint.fi/rocha_mittos.html</a:t>
            </a:r>
          </a:p>
          <a:p>
            <a:pPr marL="0" marR="0" lvl="0" indent="-187960" algn="l" rtl="0">
              <a:spcBef>
                <a:spcPts val="592"/>
              </a:spcBef>
              <a:spcAft>
                <a:spcPts val="0"/>
              </a:spcAft>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a:p>
            <a:pPr marL="342900" marR="0" lvl="0" indent="-342900" algn="l" rtl="0">
              <a:spcBef>
                <a:spcPts val="592"/>
              </a:spcBef>
              <a:spcAft>
                <a:spcPts val="0"/>
              </a:spcAft>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a:p>
            <a:pPr marL="342900" marR="0" lvl="0" indent="-342900" algn="l" rtl="0">
              <a:spcBef>
                <a:spcPts val="592"/>
              </a:spcBef>
              <a:spcAft>
                <a:spcPts val="0"/>
              </a:spcAft>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a:p>
            <a:pPr marL="342900" marR="0" lvl="0" indent="-342900" algn="l" rtl="0">
              <a:spcBef>
                <a:spcPts val="592"/>
              </a:spcBef>
              <a:buClr>
                <a:schemeClr val="dk1"/>
              </a:buClr>
              <a:buSzPct val="98666"/>
              <a:buFont typeface="Arial"/>
              <a:buNone/>
            </a:pPr>
            <a:endParaRPr sz="2960" b="0" i="0" u="none" strike="noStrike" cap="none" dirty="0">
              <a:solidFill>
                <a:schemeClr val="dk1"/>
              </a:solidFill>
              <a:latin typeface="Calibri"/>
              <a:ea typeface="Calibri"/>
              <a:cs typeface="Calibri"/>
              <a:sym typeface="Calibri"/>
            </a:endParaRPr>
          </a:p>
        </p:txBody>
      </p:sp>
      <p:sp>
        <p:nvSpPr>
          <p:cNvPr id="511" name="Shape 51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Kasutatud allikad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ctr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400" b="0" i="0" u="none" strike="noStrike" cap="none">
                <a:solidFill>
                  <a:schemeClr val="dk1"/>
                </a:solidFill>
                <a:latin typeface="Calibri"/>
                <a:ea typeface="Calibri"/>
                <a:cs typeface="Calibri"/>
                <a:sym typeface="Calibri"/>
              </a:rPr>
              <a:t>Keskkonnasõbralikku majandamist!</a:t>
            </a:r>
          </a:p>
        </p:txBody>
      </p:sp>
      <p:sp>
        <p:nvSpPr>
          <p:cNvPr id="518" name="Shape 518"/>
          <p:cNvSpPr txBox="1">
            <a:spLocks noGrp="1"/>
          </p:cNvSpPr>
          <p:nvPr>
            <p:ph type="subTitle" idx="1"/>
          </p:nvPr>
        </p:nvSpPr>
        <p:spPr>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a:p>
            <a:pPr marL="0" marR="0" lvl="0" indent="0" algn="ctr" rtl="0">
              <a:spcBef>
                <a:spcPts val="640"/>
              </a:spcBef>
              <a:spcAft>
                <a:spcPts val="0"/>
              </a:spcAft>
              <a:buClr>
                <a:srgbClr val="888888"/>
              </a:buClr>
              <a:buSzPct val="25000"/>
              <a:buFont typeface="Arial"/>
              <a:buNone/>
            </a:pPr>
            <a:endParaRPr sz="3200" b="0" i="0" u="none" strike="noStrike" cap="none">
              <a:solidFill>
                <a:srgbClr val="888888"/>
              </a:solidFill>
              <a:latin typeface="Calibri"/>
              <a:ea typeface="Calibri"/>
              <a:cs typeface="Calibri"/>
              <a:sym typeface="Calibri"/>
            </a:endParaRPr>
          </a:p>
          <a:p>
            <a:pPr marL="0" marR="0" lvl="0" indent="0" algn="ctr" rtl="0">
              <a:spcBef>
                <a:spcPts val="640"/>
              </a:spcBef>
              <a:buClr>
                <a:srgbClr val="888888"/>
              </a:buClr>
              <a:buSzPct val="25000"/>
              <a:buFont typeface="Arial"/>
              <a:buNone/>
            </a:pPr>
            <a:r>
              <a:rPr lang="et-EE" sz="3200" b="0" i="0" u="none" strike="noStrike" cap="none">
                <a:solidFill>
                  <a:srgbClr val="888888"/>
                </a:solidFill>
                <a:latin typeface="Calibri"/>
                <a:ea typeface="Calibri"/>
                <a:cs typeface="Calibri"/>
                <a:sym typeface="Calibri"/>
              </a:rPr>
              <a:t>marguskopp@gmail.com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133928"/>
              </a:lnSpc>
              <a:spcBef>
                <a:spcPts val="0"/>
              </a:spcBef>
              <a:spcAft>
                <a:spcPts val="0"/>
              </a:spcAft>
              <a:buClr>
                <a:schemeClr val="dk1"/>
              </a:buClr>
              <a:buSzPct val="101818"/>
              <a:buFont typeface="Arial"/>
              <a:buChar char="•"/>
            </a:pPr>
            <a:r>
              <a:rPr lang="et-EE" sz="2240" b="0" i="0" u="none" strike="noStrike" cap="none" dirty="0">
                <a:solidFill>
                  <a:schemeClr val="dk1"/>
                </a:solidFill>
                <a:latin typeface="Calibri"/>
                <a:ea typeface="Calibri"/>
                <a:cs typeface="Calibri"/>
                <a:sym typeface="Calibri"/>
              </a:rPr>
              <a:t>Toetust võib taotleda FIE või juriidiline isik</a:t>
            </a:r>
          </a:p>
          <a:p>
            <a:pPr marL="457200" marR="0" lvl="0" indent="-457200" algn="l" rtl="0">
              <a:lnSpc>
                <a:spcPct val="133928"/>
              </a:lnSpc>
              <a:spcBef>
                <a:spcPts val="448"/>
              </a:spcBef>
              <a:spcAft>
                <a:spcPts val="0"/>
              </a:spcAft>
              <a:buClr>
                <a:schemeClr val="dk1"/>
              </a:buClr>
              <a:buSzPct val="101818"/>
              <a:buFont typeface="Arial"/>
              <a:buChar char="•"/>
            </a:pPr>
            <a:r>
              <a:rPr lang="et-EE" sz="2240" b="0" i="0" u="none" strike="noStrike" cap="none" dirty="0">
                <a:solidFill>
                  <a:schemeClr val="dk1"/>
                </a:solidFill>
                <a:latin typeface="Calibri"/>
                <a:ea typeface="Calibri"/>
                <a:cs typeface="Calibri"/>
                <a:sym typeface="Calibri"/>
              </a:rPr>
              <a:t>Toetust võib taotleda vähemalt 0,3 ha suuruse registris oleva maa kohta</a:t>
            </a:r>
          </a:p>
          <a:p>
            <a:pPr marL="457200" marR="0" lvl="0" indent="-457200" algn="l" rtl="0">
              <a:lnSpc>
                <a:spcPct val="133928"/>
              </a:lnSpc>
              <a:spcBef>
                <a:spcPts val="448"/>
              </a:spcBef>
              <a:spcAft>
                <a:spcPts val="0"/>
              </a:spcAft>
              <a:buClr>
                <a:schemeClr val="dk1"/>
              </a:buClr>
              <a:buSzPct val="101818"/>
              <a:buFont typeface="Arial"/>
              <a:buChar char="•"/>
            </a:pPr>
            <a:r>
              <a:rPr lang="et-EE" sz="2240" b="0" i="0" u="none" strike="noStrike" cap="none" dirty="0">
                <a:solidFill>
                  <a:schemeClr val="dk1"/>
                </a:solidFill>
                <a:latin typeface="Calibri"/>
                <a:ea typeface="Calibri"/>
                <a:cs typeface="Calibri"/>
                <a:sym typeface="Calibri"/>
              </a:rPr>
              <a:t>Kuni 15 m laiune teenindusala loetakse toetusõigusliku maa hulka (teenindusala jätmine on võimalus, mitte kohustus)</a:t>
            </a:r>
          </a:p>
          <a:p>
            <a:pPr marL="457200" marR="0" lvl="0" indent="-457200" algn="l" rtl="0">
              <a:lnSpc>
                <a:spcPct val="133928"/>
              </a:lnSpc>
              <a:spcBef>
                <a:spcPts val="448"/>
              </a:spcBef>
              <a:spcAft>
                <a:spcPts val="0"/>
              </a:spcAft>
              <a:buClr>
                <a:schemeClr val="dk1"/>
              </a:buClr>
              <a:buSzPct val="101818"/>
              <a:buFont typeface="Arial"/>
              <a:buChar char="•"/>
            </a:pPr>
            <a:r>
              <a:rPr lang="et-EE" sz="2240" b="0" i="0" u="none" strike="noStrike" cap="none" dirty="0">
                <a:solidFill>
                  <a:schemeClr val="dk1"/>
                </a:solidFill>
                <a:latin typeface="Calibri"/>
                <a:ea typeface="Calibri"/>
                <a:cs typeface="Calibri"/>
                <a:sym typeface="Calibri"/>
              </a:rPr>
              <a:t>Toetust ei anta maa kohta, millele taotletakse teisi PKT toetusi (erandiks kohalikku sorti taimede kasvatamise toetus, mis on istikupõhine) ja mahetoetust</a:t>
            </a:r>
          </a:p>
          <a:p>
            <a:pPr marL="457200" marR="0" lvl="0" indent="-457200" algn="l" rtl="0">
              <a:lnSpc>
                <a:spcPct val="133928"/>
              </a:lnSpc>
              <a:spcBef>
                <a:spcPts val="448"/>
              </a:spcBef>
              <a:spcAft>
                <a:spcPts val="0"/>
              </a:spcAft>
              <a:buClr>
                <a:schemeClr val="dk1"/>
              </a:buClr>
              <a:buSzPct val="101818"/>
              <a:buFont typeface="Arial"/>
              <a:buChar char="•"/>
            </a:pPr>
            <a:r>
              <a:rPr lang="et-EE" sz="2240" b="0" i="0" u="none" strike="noStrike" cap="none" dirty="0">
                <a:solidFill>
                  <a:schemeClr val="dk1"/>
                </a:solidFill>
                <a:latin typeface="Calibri"/>
                <a:ea typeface="Calibri"/>
                <a:cs typeface="Calibri"/>
                <a:sym typeface="Calibri"/>
              </a:rPr>
              <a:t>5-aastane kohustus, liituda saab kogu MAK 2014-2020 perioodi jooksul</a:t>
            </a:r>
          </a:p>
          <a:p>
            <a:pPr marL="342900" marR="0" lvl="0" indent="-342900" algn="l" rtl="0">
              <a:lnSpc>
                <a:spcPct val="80000"/>
              </a:lnSpc>
              <a:spcBef>
                <a:spcPts val="448"/>
              </a:spcBef>
              <a:buClr>
                <a:schemeClr val="dk1"/>
              </a:buClr>
              <a:buSzPct val="101818"/>
              <a:buFont typeface="Arial"/>
              <a:buNone/>
            </a:pPr>
            <a:endParaRPr sz="2240" b="0" i="0" u="none" strike="noStrike" cap="none" dirty="0">
              <a:solidFill>
                <a:schemeClr val="dk1"/>
              </a:solidFill>
              <a:latin typeface="Calibri"/>
              <a:ea typeface="Calibri"/>
              <a:cs typeface="Calibri"/>
              <a:sym typeface="Calibri"/>
            </a:endParaRPr>
          </a:p>
        </p:txBody>
      </p:sp>
      <p:sp>
        <p:nvSpPr>
          <p:cNvPr id="119" name="Shape 119"/>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dirty="0">
                <a:solidFill>
                  <a:schemeClr val="dk1"/>
                </a:solidFill>
                <a:latin typeface="Calibri"/>
                <a:ea typeface="Calibri"/>
                <a:cs typeface="Calibri"/>
                <a:sym typeface="Calibri"/>
              </a:rPr>
              <a:t>Keskkonnasõbralik puuvilja- ja marjakasvatus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6" name="Shape 126"/>
          <p:cNvSpPr txBox="1">
            <a:spLocks noGrp="1"/>
          </p:cNvSpPr>
          <p:nvPr>
            <p:ph idx="1"/>
          </p:nvPr>
        </p:nvSpPr>
        <p:spPr>
          <a:xfrm>
            <a:off x="467544" y="1484784"/>
            <a:ext cx="8229600" cy="4525963"/>
          </a:xfrm>
          <a:prstGeom prst="rect">
            <a:avLst/>
          </a:prstGeom>
          <a:noFill/>
          <a:ln>
            <a:noFill/>
          </a:ln>
        </p:spPr>
        <p:txBody>
          <a:bodyPr lIns="91425" tIns="45700" rIns="91425" bIns="45700" anchor="t" anchorCtr="0">
            <a:noAutofit/>
          </a:bodyPr>
          <a:lstStyle/>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1) õunapuu tugeva kasvuga alusel, pirnipuu – min. 100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2) õunapuu keskmise kasvuga alusel – min. 300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3) õunapuu nõrga kasvuga alusel – min. 500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4) luuviljalised, – min. 270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5) astelpaju, aroonia – min. 600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6) sõstar, karusmari – min. 2000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7) vaarikas, pampel – min. 3000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8) viinapuu – min. 1300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9) kultuurmustikas, ebaküdoonia – min. 1000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10) kultuurjõhvikas – min. 30 000 </a:t>
            </a:r>
            <a:r>
              <a:rPr lang="et-EE" sz="2000" b="1" i="0" u="none" strike="noStrike" cap="none" dirty="0" err="1">
                <a:solidFill>
                  <a:schemeClr val="dk1"/>
                </a:solidFill>
                <a:latin typeface="Calibri"/>
                <a:ea typeface="Calibri"/>
                <a:cs typeface="Calibri"/>
                <a:sym typeface="Calibri"/>
              </a:rPr>
              <a:t>tk/ha</a:t>
            </a:r>
            <a:r>
              <a:rPr lang="et-EE" sz="2000" b="1" i="0" u="none" strike="noStrike" cap="none" dirty="0">
                <a:solidFill>
                  <a:schemeClr val="dk1"/>
                </a:solidFill>
                <a:latin typeface="Calibri"/>
                <a:ea typeface="Calibri"/>
                <a:cs typeface="Calibri"/>
                <a:sym typeface="Calibri"/>
              </a:rPr>
              <a:t>.</a:t>
            </a:r>
          </a:p>
          <a:p>
            <a:pPr marL="342900" marR="0" lvl="0" indent="-342900" algn="l" rtl="0">
              <a:lnSpc>
                <a:spcPct val="83333"/>
              </a:lnSpc>
              <a:spcBef>
                <a:spcPts val="480"/>
              </a:spcBef>
              <a:spcAft>
                <a:spcPts val="0"/>
              </a:spcAft>
              <a:buClr>
                <a:schemeClr val="dk1"/>
              </a:buClr>
              <a:buSzPct val="25000"/>
              <a:buFont typeface="Arial"/>
              <a:buNone/>
            </a:pPr>
            <a:r>
              <a:rPr lang="et-EE" sz="2000" b="1" dirty="0">
                <a:solidFill>
                  <a:schemeClr val="dk1"/>
                </a:solidFill>
                <a:latin typeface="Calibri"/>
                <a:ea typeface="Calibri"/>
                <a:cs typeface="Calibri"/>
                <a:sym typeface="Calibri"/>
              </a:rPr>
              <a:t>11) harilik sarapuu min. 250 </a:t>
            </a:r>
            <a:r>
              <a:rPr lang="et-EE" sz="2000" b="1" dirty="0" err="1">
                <a:solidFill>
                  <a:schemeClr val="dk1"/>
                </a:solidFill>
                <a:latin typeface="Calibri"/>
                <a:ea typeface="Calibri"/>
                <a:cs typeface="Calibri"/>
                <a:sym typeface="Calibri"/>
              </a:rPr>
              <a:t>tk/ha</a:t>
            </a:r>
            <a:endParaRPr lang="et-EE" sz="2000" b="1" dirty="0">
              <a:solidFill>
                <a:schemeClr val="dk1"/>
              </a:solidFill>
              <a:latin typeface="Calibri"/>
              <a:ea typeface="Calibri"/>
              <a:cs typeface="Calibri"/>
              <a:sym typeface="Calibri"/>
            </a:endParaRPr>
          </a:p>
          <a:p>
            <a:pPr marL="342900" marR="0" lvl="0" indent="-342900" algn="l" rtl="0">
              <a:lnSpc>
                <a:spcPct val="83333"/>
              </a:lnSpc>
              <a:spcBef>
                <a:spcPts val="480"/>
              </a:spcBef>
              <a:spcAft>
                <a:spcPts val="0"/>
              </a:spcAft>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12) Söödav kuslapuu – min. 665tk/ ha</a:t>
            </a:r>
          </a:p>
          <a:p>
            <a:pPr marL="342900" marR="0" lvl="0" indent="-342900" algn="l" rtl="0">
              <a:lnSpc>
                <a:spcPct val="83333"/>
              </a:lnSpc>
              <a:spcBef>
                <a:spcPts val="480"/>
              </a:spcBef>
              <a:spcAft>
                <a:spcPts val="0"/>
              </a:spcAft>
              <a:buClr>
                <a:schemeClr val="dk1"/>
              </a:buClr>
              <a:buSzPct val="25000"/>
              <a:buFont typeface="Arial"/>
              <a:buNone/>
            </a:pPr>
            <a:r>
              <a:rPr lang="et-EE" sz="2000" b="1" dirty="0">
                <a:solidFill>
                  <a:schemeClr val="dk1"/>
                </a:solidFill>
                <a:latin typeface="Calibri"/>
                <a:ea typeface="Calibri"/>
                <a:cs typeface="Calibri"/>
                <a:sym typeface="Calibri"/>
              </a:rPr>
              <a:t>13) Harilik  pihlakas – min. 150 tk/ ha</a:t>
            </a:r>
            <a:endParaRPr lang="et-EE" sz="2000" b="1" i="0" u="none" strike="noStrike" cap="none" dirty="0">
              <a:solidFill>
                <a:schemeClr val="dk1"/>
              </a:solidFill>
              <a:latin typeface="Calibri"/>
              <a:ea typeface="Calibri"/>
              <a:cs typeface="Calibri"/>
              <a:sym typeface="Calibri"/>
            </a:endParaRPr>
          </a:p>
          <a:p>
            <a:pPr marL="342900" marR="0" lvl="0" indent="-342900" algn="l" rtl="0">
              <a:lnSpc>
                <a:spcPct val="83333"/>
              </a:lnSpc>
              <a:spcBef>
                <a:spcPts val="480"/>
              </a:spcBef>
              <a:buClr>
                <a:schemeClr val="dk1"/>
              </a:buClr>
              <a:buSzPct val="25000"/>
              <a:buFont typeface="Arial"/>
              <a:buNone/>
            </a:pPr>
            <a:r>
              <a:rPr lang="et-EE" sz="2000" b="1" i="0" u="none" strike="noStrike" cap="none" dirty="0">
                <a:solidFill>
                  <a:schemeClr val="dk1"/>
                </a:solidFill>
                <a:latin typeface="Calibri"/>
                <a:ea typeface="Calibri"/>
                <a:cs typeface="Calibri"/>
                <a:sym typeface="Calibri"/>
              </a:rPr>
              <a:t>Al. 2018 aastast </a:t>
            </a:r>
            <a:r>
              <a:rPr lang="et-EE" sz="2000" b="1" dirty="0">
                <a:solidFill>
                  <a:schemeClr val="dk1"/>
                </a:solidFill>
                <a:latin typeface="Calibri"/>
                <a:ea typeface="Calibri"/>
                <a:cs typeface="Calibri"/>
                <a:sym typeface="Calibri"/>
              </a:rPr>
              <a:t>ei kuulu</a:t>
            </a:r>
            <a:r>
              <a:rPr lang="et-EE" sz="2000" b="1" i="0" u="none" strike="noStrike" cap="none" dirty="0">
                <a:solidFill>
                  <a:schemeClr val="dk1"/>
                </a:solidFill>
                <a:latin typeface="Calibri"/>
                <a:ea typeface="Calibri"/>
                <a:cs typeface="Calibri"/>
                <a:sym typeface="Calibri"/>
              </a:rPr>
              <a:t> toetatavate kultuuride hulka kurdlehine kibuvits.</a:t>
            </a:r>
          </a:p>
        </p:txBody>
      </p:sp>
      <p:sp>
        <p:nvSpPr>
          <p:cNvPr id="125" name="Shape 125"/>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Nõuded puude ja põõsaste istutustihedusele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Shape 132"/>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110294"/>
              </a:lnSpc>
              <a:spcBef>
                <a:spcPts val="0"/>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Taotleja või tema esindaja peab osalema keskkonnasõbraliku aianduse alasel koolitusel (6 tundi 1. kohustuseaasta 1. detsembriks)</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Feromoonpüüniste kasutamine puuviljaaias teatud taimekahjustajate (õunamähkur, ploomi-mähkur, õunakoi, õunapuu võrgendkoi) avastamiseks (vähemalt 1 püünis 0,3 ha suurusel maa-alal)</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Glüfosaatide kasutamise keeld</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Mullaproovid- 1 proov 3 ha TÕ maa kohta (pH, P, K)</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3959" b="0" i="0" u="none" strike="noStrike" cap="none">
                <a:solidFill>
                  <a:schemeClr val="dk1"/>
                </a:solidFill>
                <a:latin typeface="Calibri"/>
                <a:ea typeface="Calibri"/>
                <a:cs typeface="Calibri"/>
                <a:sym typeface="Calibri"/>
              </a:rPr>
              <a:t>Keskkonnasõbraliku puuvilja- ja marjakasvatuse toetatavad  nõuded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Shape 138"/>
          <p:cNvSpPr txBox="1">
            <a:spLocks noGrp="1"/>
          </p:cNvSpPr>
          <p:nvPr>
            <p:ph idx="1"/>
          </p:nvPr>
        </p:nvSpPr>
        <p:spPr>
          <a:prstGeom prst="rect">
            <a:avLst/>
          </a:prstGeom>
          <a:noFill/>
          <a:ln>
            <a:noFill/>
          </a:ln>
        </p:spPr>
        <p:txBody>
          <a:bodyPr lIns="91425" tIns="45700" rIns="91425" bIns="45700" anchor="t" anchorCtr="0">
            <a:noAutofit/>
          </a:bodyPr>
          <a:lstStyle/>
          <a:p>
            <a:pPr marL="457200" marR="0" lvl="0" indent="-457200" algn="l" rtl="0">
              <a:lnSpc>
                <a:spcPct val="110294"/>
              </a:lnSpc>
              <a:spcBef>
                <a:spcPts val="0"/>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Iga 0,3 ha maa-ala kohta vähemalt 2 bioloogilist mitmekesisust toetavat elementi (lindude pesakastid, röövlindude istumiskohad, putukapesad, mesitarud)</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Reavahed peavad olema vähemalt 2/3 ulatuses rohukamaras ja niidetud või karjatatud</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Rohu kõrgus kogu aias ei tohi ületada 30 cm</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Aia ühes servas peab olema vähemalt 2-realine ja vähemalt kahest liigist koosnev kaitsehekk (arvestatakse ka juba olemasolevaid hekke)</a:t>
            </a:r>
          </a:p>
          <a:p>
            <a:pPr marL="457200" marR="0" lvl="0" indent="-457200" algn="l" rtl="0">
              <a:lnSpc>
                <a:spcPct val="110294"/>
              </a:lnSpc>
              <a:spcBef>
                <a:spcPts val="544"/>
              </a:spcBef>
              <a:spcAft>
                <a:spcPts val="0"/>
              </a:spcAft>
              <a:buClr>
                <a:schemeClr val="dk1"/>
              </a:buClr>
              <a:buSzPct val="100740"/>
              <a:buFont typeface="Arial"/>
              <a:buChar char="•"/>
            </a:pPr>
            <a:r>
              <a:rPr lang="et-EE" sz="2720" b="0" i="0" u="none" strike="noStrike" cap="none">
                <a:solidFill>
                  <a:schemeClr val="dk1"/>
                </a:solidFill>
                <a:latin typeface="Calibri"/>
                <a:ea typeface="Calibri"/>
                <a:cs typeface="Calibri"/>
                <a:sym typeface="Calibri"/>
              </a:rPr>
              <a:t>Võrade hooldamine lõikamise teel</a:t>
            </a:r>
          </a:p>
          <a:p>
            <a:pPr marL="342900" marR="0" lvl="0" indent="-342900" algn="l" rtl="0">
              <a:lnSpc>
                <a:spcPct val="90000"/>
              </a:lnSpc>
              <a:spcBef>
                <a:spcPts val="544"/>
              </a:spcBef>
              <a:buClr>
                <a:schemeClr val="dk1"/>
              </a:buClr>
              <a:buSzPct val="100740"/>
              <a:buFont typeface="Arial"/>
              <a:buNone/>
            </a:pPr>
            <a:endParaRPr sz="2720" b="0" i="0" u="none" strike="noStrike" cap="none">
              <a:solidFill>
                <a:schemeClr val="dk1"/>
              </a:solidFill>
              <a:latin typeface="Calibri"/>
              <a:ea typeface="Calibri"/>
              <a:cs typeface="Calibri"/>
              <a:sym typeface="Calibri"/>
            </a:endParaRPr>
          </a:p>
        </p:txBody>
      </p:sp>
      <p:sp>
        <p:nvSpPr>
          <p:cNvPr id="137" name="Shape 137"/>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t-EE" sz="4000" b="0" i="0" u="none" strike="noStrike" cap="none">
                <a:solidFill>
                  <a:schemeClr val="dk1"/>
                </a:solidFill>
                <a:latin typeface="Calibri"/>
                <a:ea typeface="Calibri"/>
                <a:cs typeface="Calibri"/>
                <a:sym typeface="Calibri"/>
              </a:rPr>
              <a:t>Keskkonnasõbraliku puuvilja- ja marjakasvatuse toetatavad  nõuded</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ogunemine">
  <a:themeElements>
    <a:clrScheme name="Kogunemin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ogunemin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ogunemin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TotalTime>
  <Words>2076</Words>
  <Application>Microsoft Office PowerPoint</Application>
  <PresentationFormat>On-screen Show (4:3)</PresentationFormat>
  <Paragraphs>261</Paragraphs>
  <Slides>54</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Calibri</vt:lpstr>
      <vt:lpstr>Lucida Sans Unicode</vt:lpstr>
      <vt:lpstr>Verdana</vt:lpstr>
      <vt:lpstr>Wingdings 2</vt:lpstr>
      <vt:lpstr>Wingdings 3</vt:lpstr>
      <vt:lpstr>Kogunemine</vt:lpstr>
      <vt:lpstr>Keskkonnasõbralik aiandus</vt:lpstr>
      <vt:lpstr>Sissejuhatus</vt:lpstr>
      <vt:lpstr>Toetuse eesmärgid</vt:lpstr>
      <vt:lpstr>Baasnõuded</vt:lpstr>
      <vt:lpstr>Nõuetele vastavus</vt:lpstr>
      <vt:lpstr>Keskkonnasõbralik puuvilja- ja marjakasvatus</vt:lpstr>
      <vt:lpstr>Nõuded puude ja põõsaste istutustihedusele</vt:lpstr>
      <vt:lpstr>Keskkonnasõbraliku puuvilja- ja marjakasvatuse toetatavad  nõuded</vt:lpstr>
      <vt:lpstr>Keskkonnasõbraliku puuvilja- ja marjakasvatuse toetatavad  nõuded</vt:lpstr>
      <vt:lpstr> Kohustuse suurendamine ja asendamine (puuvilja- ja marjakasvatuse toetuse puhul)</vt:lpstr>
      <vt:lpstr>Kohustuse vähendamine (puuvilja- ja marjakasvatuse toetuse puhul)</vt:lpstr>
      <vt:lpstr>PowerPoint Presentation</vt:lpstr>
      <vt:lpstr>Keskkonnasõbraliku maasikakasvatuse toetusõiguslikkuse nõuded</vt:lpstr>
      <vt:lpstr>Keskkonnasõbraliku maasikakasvatuse toetusõiguslikkuse nõuded</vt:lpstr>
      <vt:lpstr>Keskkonnasõbralik maasikakasvatus</vt:lpstr>
      <vt:lpstr>Toetuse ühikumäärad</vt:lpstr>
      <vt:lpstr>Bioloogilist mitmekesisust soodustavad elemendid</vt:lpstr>
      <vt:lpstr>PowerPoint Presentation</vt:lpstr>
      <vt:lpstr>Pesakastid</vt:lpstr>
      <vt:lpstr> Pesakastid http://www.eoy.ee/varamu/pesakast.htm </vt:lpstr>
      <vt:lpstr>Pesakastid http://www.eoy.ee/varamu/pesakast.htm</vt:lpstr>
      <vt:lpstr>Putukahotell</vt:lpstr>
      <vt:lpstr>Püünised viljapuu- ja marjaaias</vt:lpstr>
      <vt:lpstr>Kaitsehekid</vt:lpstr>
      <vt:lpstr>PowerPoint Presentation</vt:lpstr>
      <vt:lpstr>PowerPoint Presentation</vt:lpstr>
      <vt:lpstr>PowerPoint Presentation</vt:lpstr>
      <vt:lpstr>PowerPoint Presentation</vt:lpstr>
      <vt:lpstr>Viljapuude kahjurid</vt:lpstr>
      <vt:lpstr>ÕUNAMÄHKUR (Laspeyresia pomonella) </vt:lpstr>
      <vt:lpstr>ÕUNAKOI (Argyresthia conjugella) </vt:lpstr>
      <vt:lpstr>ÕUNAPUU-VÕRGENDIKOI (Yponomeuta malinellus) </vt:lpstr>
      <vt:lpstr>PLOOMIMÄHKUR (Grapholita funebrana) </vt:lpstr>
      <vt:lpstr>Viljapuude haigused</vt:lpstr>
      <vt:lpstr>PowerPoint Presentation</vt:lpstr>
      <vt:lpstr>Vaarika ja maasika kahjustajad</vt:lpstr>
      <vt:lpstr>PowerPoint Presentation</vt:lpstr>
      <vt:lpstr>Maasika- õielõikaja (Anthonomus rubi)</vt:lpstr>
      <vt:lpstr>Maasikalest (Tarsonemus fragariae)</vt:lpstr>
      <vt:lpstr>Vaarikamardikas (Byturus tomentosus)</vt:lpstr>
      <vt:lpstr>Sõstra kahjustajad</vt:lpstr>
      <vt:lpstr>Sõstra pahklest (Cecidophyes ribis)</vt:lpstr>
      <vt:lpstr>Sõstra- kublatäi (Cryptomyzus ribis)</vt:lpstr>
      <vt:lpstr>Sõstra-klaastiib (Synathedon tipuliformis)</vt:lpstr>
      <vt:lpstr>Sõstra- nõvakoi (Lampronia capitella)</vt:lpstr>
      <vt:lpstr>Taimekaitse</vt:lpstr>
      <vt:lpstr>Taimekaitse</vt:lpstr>
      <vt:lpstr>Taimekahjustajate tõrje</vt:lpstr>
      <vt:lpstr>PowerPoint Presentation</vt:lpstr>
      <vt:lpstr>PowerPoint Presentation</vt:lpstr>
      <vt:lpstr>Valge sinep</vt:lpstr>
      <vt:lpstr>PowerPoint Presentation</vt:lpstr>
      <vt:lpstr>Kasutatud allikad</vt:lpstr>
      <vt:lpstr>Keskkonnasõbralikku majandamist!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Keskkonnasõbralik aiandus</dc:title>
  <dc:creator>Merry</dc:creator>
  <cp:lastModifiedBy>Riin Kurrikoff</cp:lastModifiedBy>
  <cp:revision>37</cp:revision>
  <cp:lastPrinted>2017-11-06T09:16:59Z</cp:lastPrinted>
  <dcterms:modified xsi:type="dcterms:W3CDTF">2017-11-09T09:16:24Z</dcterms:modified>
</cp:coreProperties>
</file>