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53" r:id="rId2"/>
    <p:sldId id="358" r:id="rId3"/>
    <p:sldId id="337" r:id="rId4"/>
    <p:sldId id="354" r:id="rId5"/>
    <p:sldId id="357" r:id="rId6"/>
    <p:sldId id="336" r:id="rId7"/>
    <p:sldId id="359" r:id="rId8"/>
    <p:sldId id="360" r:id="rId9"/>
    <p:sldId id="355" r:id="rId10"/>
    <p:sldId id="362" r:id="rId11"/>
    <p:sldId id="262" r:id="rId12"/>
    <p:sldId id="298" r:id="rId13"/>
    <p:sldId id="302" r:id="rId14"/>
    <p:sldId id="288" r:id="rId15"/>
    <p:sldId id="297" r:id="rId16"/>
    <p:sldId id="304" r:id="rId17"/>
    <p:sldId id="305" r:id="rId18"/>
    <p:sldId id="261" r:id="rId19"/>
    <p:sldId id="299" r:id="rId20"/>
    <p:sldId id="364" r:id="rId21"/>
    <p:sldId id="3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2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\Desktop\BSC\COCOREADO\AMBASSADOR%20SELECTION\Statistics\selected%20ambassado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\Desktop\BSC\COCOREADO\AMBASSADOR%20SELECTION\Statistics\selected%20ambassador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\Desktop\BSC\COCOREADO\AMBASSADOR%20SELECTION\Statistics\selected%20ambassador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\Desktop\BSC\COCOREADO\AMBASSADOR%20SELECTION\Statistics\selected%20ambassador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\Desktop\BSC\COCOREADO\AMBASSADOR%20SELECTION\Statistics\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\Desktop\BSC\COCOREADO\AMBASSADOR%20SELECTION\Statistics\da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\Desktop\BSC\COCOREADO\ASSESSMENT\assessment_all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45056867891515"/>
          <c:y val="0.125"/>
          <c:w val="0.45876574803149606"/>
          <c:h val="0.76460958005249346"/>
        </c:manualLayout>
      </c:layout>
      <c:pieChart>
        <c:varyColors val="1"/>
        <c:ser>
          <c:idx val="0"/>
          <c:order val="0"/>
          <c:tx>
            <c:strRef>
              <c:f>'stat all'!$D$11</c:f>
              <c:strCache>
                <c:ptCount val="1"/>
                <c:pt idx="0">
                  <c:v>Gender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41-4B16-9BE5-5272B7AE6D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41-4B16-9BE5-5272B7AE6D4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'stat all'!$C$12:$C$13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'stat all'!$D$12:$D$13</c:f>
              <c:numCache>
                <c:formatCode>General</c:formatCode>
                <c:ptCount val="2"/>
                <c:pt idx="0">
                  <c:v>31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41-4B16-9BE5-5272B7AE6D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058355205599297"/>
          <c:y val="0.34759928106812737"/>
          <c:w val="0.15272178477690287"/>
          <c:h val="0.230903324584426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45056867891515"/>
          <c:y val="0.125"/>
          <c:w val="0.45876574803149606"/>
          <c:h val="0.76460958005249346"/>
        </c:manualLayout>
      </c:layout>
      <c:pieChart>
        <c:varyColors val="1"/>
        <c:ser>
          <c:idx val="0"/>
          <c:order val="0"/>
          <c:tx>
            <c:strRef>
              <c:f>'stat all'!$D$2</c:f>
              <c:strCache>
                <c:ptCount val="1"/>
                <c:pt idx="0">
                  <c:v>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61-430F-99A2-179D7167E0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61-430F-99A2-179D7167E09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A61-430F-99A2-179D7167E09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61-430F-99A2-179D7167E09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A61-430F-99A2-179D7167E09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A61-430F-99A2-179D7167E09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'stat all'!$C$3:$C$8</c:f>
              <c:strCache>
                <c:ptCount val="6"/>
                <c:pt idx="0">
                  <c:v>&gt;=20</c:v>
                </c:pt>
                <c:pt idx="1">
                  <c:v>21-30</c:v>
                </c:pt>
                <c:pt idx="2">
                  <c:v>31-40</c:v>
                </c:pt>
                <c:pt idx="3">
                  <c:v>41-50</c:v>
                </c:pt>
                <c:pt idx="4">
                  <c:v>51=&lt;</c:v>
                </c:pt>
                <c:pt idx="5">
                  <c:v>NA</c:v>
                </c:pt>
              </c:strCache>
            </c:strRef>
          </c:cat>
          <c:val>
            <c:numRef>
              <c:f>'stat all'!$D$3:$D$8</c:f>
              <c:numCache>
                <c:formatCode>General</c:formatCode>
                <c:ptCount val="6"/>
                <c:pt idx="0">
                  <c:v>1</c:v>
                </c:pt>
                <c:pt idx="1">
                  <c:v>26</c:v>
                </c:pt>
                <c:pt idx="2">
                  <c:v>18</c:v>
                </c:pt>
                <c:pt idx="3">
                  <c:v>10</c:v>
                </c:pt>
                <c:pt idx="4">
                  <c:v>1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A61-430F-99A2-179D7167E0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141491688538935"/>
          <c:y val="0.19039284491612463"/>
          <c:w val="0.16494772528433946"/>
          <c:h val="0.633681102362204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45056867891515"/>
          <c:y val="0.125"/>
          <c:w val="0.45876574803149606"/>
          <c:h val="0.76460958005249346"/>
        </c:manualLayout>
      </c:layout>
      <c:pieChart>
        <c:varyColors val="1"/>
        <c:ser>
          <c:idx val="0"/>
          <c:order val="0"/>
          <c:tx>
            <c:strRef>
              <c:f>GO!$F$43</c:f>
              <c:strCache>
                <c:ptCount val="1"/>
                <c:pt idx="0">
                  <c:v>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497-4E69-AFB7-BFA258E985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497-4E69-AFB7-BFA258E985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497-4E69-AFB7-BFA258E985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497-4E69-AFB7-BFA258E9854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497-4E69-AFB7-BFA258E9854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497-4E69-AFB7-BFA258E9854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GO!$E$44:$E$49</c:f>
              <c:strCache>
                <c:ptCount val="6"/>
                <c:pt idx="0">
                  <c:v>&gt;=20</c:v>
                </c:pt>
                <c:pt idx="1">
                  <c:v>21-30</c:v>
                </c:pt>
                <c:pt idx="2">
                  <c:v>31-40</c:v>
                </c:pt>
                <c:pt idx="3">
                  <c:v>41-50</c:v>
                </c:pt>
                <c:pt idx="4">
                  <c:v>51=&lt;</c:v>
                </c:pt>
                <c:pt idx="5">
                  <c:v>NA</c:v>
                </c:pt>
              </c:strCache>
            </c:strRef>
          </c:cat>
          <c:val>
            <c:numRef>
              <c:f>GO!$F$44:$F$49</c:f>
              <c:numCache>
                <c:formatCode>General</c:formatCode>
                <c:ptCount val="6"/>
                <c:pt idx="0">
                  <c:v>1</c:v>
                </c:pt>
                <c:pt idx="1">
                  <c:v>20</c:v>
                </c:pt>
                <c:pt idx="2">
                  <c:v>14</c:v>
                </c:pt>
                <c:pt idx="3">
                  <c:v>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497-4E69-AFB7-BFA258E98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863713910761159"/>
          <c:y val="0.1853607972916429"/>
          <c:w val="0.17050328083989502"/>
          <c:h val="0.64092728898018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45056867891515"/>
          <c:y val="0.125"/>
          <c:w val="0.45876574803149606"/>
          <c:h val="0.76460958005249346"/>
        </c:manualLayout>
      </c:layout>
      <c:pieChart>
        <c:varyColors val="1"/>
        <c:ser>
          <c:idx val="0"/>
          <c:order val="0"/>
          <c:tx>
            <c:strRef>
              <c:f>GO!$F$52</c:f>
              <c:strCache>
                <c:ptCount val="1"/>
                <c:pt idx="0">
                  <c:v>Gender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55-4988-BD1A-02CF283127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155-4988-BD1A-02CF283127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GO!$E$53:$E$54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GO!$F$53:$F$54</c:f>
              <c:numCache>
                <c:formatCode>General</c:formatCode>
                <c:ptCount val="2"/>
                <c:pt idx="0">
                  <c:v>22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155-4988-BD1A-02CF283127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03871391076115"/>
          <c:y val="0.36356698619194339"/>
          <c:w val="0.17866994750656165"/>
          <c:h val="0.25257664802769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100"/>
      </a:pPr>
      <a:endParaRPr lang="et-E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45056867891515"/>
          <c:y val="0.125"/>
          <c:w val="0.45876574803149606"/>
          <c:h val="0.76460958005249346"/>
        </c:manualLayout>
      </c:layout>
      <c:pieChart>
        <c:varyColors val="1"/>
        <c:ser>
          <c:idx val="0"/>
          <c:order val="0"/>
          <c:tx>
            <c:strRef>
              <c:f>'GO (2)'!$C$49</c:f>
              <c:strCache>
                <c:ptCount val="1"/>
                <c:pt idx="0">
                  <c:v>Gender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4C-49A4-A88F-3D8527A332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4C-49A4-A88F-3D8527A332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'GO (2)'!$B$50:$B$51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'GO (2)'!$C$50:$C$51</c:f>
              <c:numCache>
                <c:formatCode>General</c:formatCode>
                <c:ptCount val="2"/>
                <c:pt idx="0">
                  <c:v>23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4C-49A4-A88F-3D8527A332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521894138232724"/>
          <c:y val="0.35021135047188651"/>
          <c:w val="0.26478105861767282"/>
          <c:h val="0.232304859318585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45056867891515"/>
          <c:y val="0.125"/>
          <c:w val="0.45876574803149606"/>
          <c:h val="0.76460958005249346"/>
        </c:manualLayout>
      </c:layout>
      <c:pieChart>
        <c:varyColors val="1"/>
        <c:ser>
          <c:idx val="0"/>
          <c:order val="0"/>
          <c:tx>
            <c:strRef>
              <c:f>'GO (2)'!$C$40</c:f>
              <c:strCache>
                <c:ptCount val="1"/>
                <c:pt idx="0">
                  <c:v>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B7-4140-AEC2-4781BBA8EA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B7-4140-AEC2-4781BBA8EA3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B7-4140-AEC2-4781BBA8EA3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B7-4140-AEC2-4781BBA8EA3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B7-4140-AEC2-4781BBA8EA3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EB7-4140-AEC2-4781BBA8EA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'GO (2)'!$B$41:$B$46</c:f>
              <c:strCache>
                <c:ptCount val="6"/>
                <c:pt idx="0">
                  <c:v>&gt;=20</c:v>
                </c:pt>
                <c:pt idx="1">
                  <c:v>21-30</c:v>
                </c:pt>
                <c:pt idx="2">
                  <c:v>31-40</c:v>
                </c:pt>
                <c:pt idx="3">
                  <c:v>41-50</c:v>
                </c:pt>
                <c:pt idx="4">
                  <c:v>51=&lt;</c:v>
                </c:pt>
                <c:pt idx="5">
                  <c:v>NA</c:v>
                </c:pt>
              </c:strCache>
            </c:strRef>
          </c:cat>
          <c:val>
            <c:numRef>
              <c:f>'GO (2)'!$C$41:$C$46</c:f>
              <c:numCache>
                <c:formatCode>General</c:formatCode>
                <c:ptCount val="6"/>
                <c:pt idx="0">
                  <c:v>1</c:v>
                </c:pt>
                <c:pt idx="1">
                  <c:v>21</c:v>
                </c:pt>
                <c:pt idx="2">
                  <c:v>13</c:v>
                </c:pt>
                <c:pt idx="3">
                  <c:v>4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EB7-4140-AEC2-4781BBA8EA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998521256254434"/>
          <c:y val="0.17409347696097244"/>
          <c:w val="0.17017433266160528"/>
          <c:h val="0.679226997852305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At what extent do you agree or disagree with the following statement: </a:t>
            </a:r>
          </a:p>
        </c:rich>
      </c:tx>
      <c:layout>
        <c:manualLayout>
          <c:xMode val="edge"/>
          <c:yMode val="edge"/>
          <c:x val="0.10638948037890918"/>
          <c:y val="2.20233950884360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'Ambassadors_General questions'!$B$98</c:f>
              <c:strCache>
                <c:ptCount val="1"/>
                <c:pt idx="0">
                  <c:v>I currently feel involved in the COCOREADO Ambassador Network activities.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'Ambassadors_General questions'!$C$96:$F$97</c:f>
              <c:multiLvlStrCache>
                <c:ptCount val="4"/>
                <c:lvl>
                  <c:pt idx="0">
                    <c:v>Pre-training</c:v>
                  </c:pt>
                  <c:pt idx="1">
                    <c:v>1st training</c:v>
                  </c:pt>
                  <c:pt idx="2">
                    <c:v>2nd training</c:v>
                  </c:pt>
                  <c:pt idx="3">
                    <c:v>3rd training</c:v>
                  </c:pt>
                </c:lvl>
                <c:lvl>
                  <c:pt idx="0">
                    <c:v>At what extent do you agree or disagree with the following statement: </c:v>
                  </c:pt>
                </c:lvl>
              </c:multiLvlStrCache>
            </c:multiLvlStrRef>
          </c:cat>
          <c:val>
            <c:numRef>
              <c:f>'Ambassadors_General questions'!$C$98:$F$98</c:f>
              <c:numCache>
                <c:formatCode>0.0</c:formatCode>
                <c:ptCount val="4"/>
                <c:pt idx="0">
                  <c:v>7.6363636363636367</c:v>
                </c:pt>
                <c:pt idx="1">
                  <c:v>7.583333333333333</c:v>
                </c:pt>
                <c:pt idx="2">
                  <c:v>8.526315789473685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81-4066-BE50-BE5A91632021}"/>
            </c:ext>
          </c:extLst>
        </c:ser>
        <c:ser>
          <c:idx val="1"/>
          <c:order val="1"/>
          <c:tx>
            <c:strRef>
              <c:f>'Ambassadors_General questions'!$B$99</c:f>
              <c:strCache>
                <c:ptCount val="1"/>
                <c:pt idx="0">
                  <c:v>COCOREADO project is a platform that offers me new opportunities.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'Ambassadors_General questions'!$C$96:$F$97</c:f>
              <c:multiLvlStrCache>
                <c:ptCount val="4"/>
                <c:lvl>
                  <c:pt idx="0">
                    <c:v>Pre-training</c:v>
                  </c:pt>
                  <c:pt idx="1">
                    <c:v>1st training</c:v>
                  </c:pt>
                  <c:pt idx="2">
                    <c:v>2nd training</c:v>
                  </c:pt>
                  <c:pt idx="3">
                    <c:v>3rd training</c:v>
                  </c:pt>
                </c:lvl>
                <c:lvl>
                  <c:pt idx="0">
                    <c:v>At what extent do you agree or disagree with the following statement: </c:v>
                  </c:pt>
                </c:lvl>
              </c:multiLvlStrCache>
            </c:multiLvlStrRef>
          </c:cat>
          <c:val>
            <c:numRef>
              <c:f>'Ambassadors_General questions'!$C$99:$F$99</c:f>
              <c:numCache>
                <c:formatCode>0.0</c:formatCode>
                <c:ptCount val="4"/>
                <c:pt idx="0">
                  <c:v>8.454545454545455</c:v>
                </c:pt>
                <c:pt idx="1">
                  <c:v>7.791666666666667</c:v>
                </c:pt>
                <c:pt idx="2">
                  <c:v>8.1052631578947363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81-4066-BE50-BE5A91632021}"/>
            </c:ext>
          </c:extLst>
        </c:ser>
        <c:ser>
          <c:idx val="2"/>
          <c:order val="2"/>
          <c:tx>
            <c:strRef>
              <c:f>'Ambassadors_General questions'!$B$100</c:f>
              <c:strCache>
                <c:ptCount val="1"/>
                <c:pt idx="0">
                  <c:v>Ambassador network helps me to engage with challenges in my local food systems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'Ambassadors_General questions'!$C$96:$F$97</c:f>
              <c:multiLvlStrCache>
                <c:ptCount val="4"/>
                <c:lvl>
                  <c:pt idx="0">
                    <c:v>Pre-training</c:v>
                  </c:pt>
                  <c:pt idx="1">
                    <c:v>1st training</c:v>
                  </c:pt>
                  <c:pt idx="2">
                    <c:v>2nd training</c:v>
                  </c:pt>
                  <c:pt idx="3">
                    <c:v>3rd training</c:v>
                  </c:pt>
                </c:lvl>
                <c:lvl>
                  <c:pt idx="0">
                    <c:v>At what extent do you agree or disagree with the following statement: </c:v>
                  </c:pt>
                </c:lvl>
              </c:multiLvlStrCache>
            </c:multiLvlStrRef>
          </c:cat>
          <c:val>
            <c:numRef>
              <c:f>'Ambassadors_General questions'!$C$100:$F$100</c:f>
              <c:numCache>
                <c:formatCode>0.0</c:formatCode>
                <c:ptCount val="4"/>
                <c:pt idx="0">
                  <c:v>7.2272727272727275</c:v>
                </c:pt>
                <c:pt idx="1">
                  <c:v>7.208333333333333</c:v>
                </c:pt>
                <c:pt idx="2">
                  <c:v>7.6842105263157894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481-4066-BE50-BE5A91632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5350671"/>
        <c:axId val="885364815"/>
      </c:lineChart>
      <c:catAx>
        <c:axId val="885350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885364815"/>
        <c:crosses val="autoZero"/>
        <c:auto val="1"/>
        <c:lblAlgn val="ctr"/>
        <c:lblOffset val="100"/>
        <c:noMultiLvlLbl val="0"/>
      </c:catAx>
      <c:valAx>
        <c:axId val="885364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8853506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349227-567F-42E3-BBE2-115BAFA62230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14D1FC-32C7-4E20-801E-8EC8A97CB9CD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Size of systems</a:t>
          </a:r>
        </a:p>
      </dgm:t>
    </dgm:pt>
    <dgm:pt modelId="{E99155E7-CA9A-45B8-9F89-2B73CB23FDC1}" type="parTrans" cxnId="{815E57BB-8E88-48CC-8095-27DECFAA6132}">
      <dgm:prSet/>
      <dgm:spPr/>
      <dgm:t>
        <a:bodyPr/>
        <a:lstStyle/>
        <a:p>
          <a:endParaRPr lang="en-US"/>
        </a:p>
      </dgm:t>
    </dgm:pt>
    <dgm:pt modelId="{F8182661-5D27-4F98-899A-59121624D41B}" type="sibTrans" cxnId="{815E57BB-8E88-48CC-8095-27DECFAA6132}">
      <dgm:prSet/>
      <dgm:spPr/>
      <dgm:t>
        <a:bodyPr/>
        <a:lstStyle/>
        <a:p>
          <a:endParaRPr lang="en-US"/>
        </a:p>
      </dgm:t>
    </dgm:pt>
    <dgm:pt modelId="{D6BDD927-C37A-4C77-9399-93F941A57BBA}">
      <dgm:prSet phldrT="[Text]" custT="1"/>
      <dgm:spPr/>
      <dgm:t>
        <a:bodyPr/>
        <a:lstStyle/>
        <a:p>
          <a:pPr>
            <a:buFontTx/>
            <a:buChar char="-"/>
          </a:pPr>
          <a:r>
            <a:rPr lang="en-US" sz="24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We cannot </a:t>
          </a:r>
          <a:r>
            <a:rPr lang="en-US" sz="2400" dirty="0" err="1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simultane-ously</a:t>
          </a:r>
          <a:r>
            <a:rPr lang="en-US" sz="24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 communicate with all actors holding stakes in the food systems.</a:t>
          </a:r>
        </a:p>
      </dgm:t>
    </dgm:pt>
    <dgm:pt modelId="{64A7FA53-0CDA-44C7-B960-2762DA10CFB3}" type="parTrans" cxnId="{248E7882-87EB-4EBD-AE5B-B9EFF6DD80E7}">
      <dgm:prSet/>
      <dgm:spPr/>
      <dgm:t>
        <a:bodyPr/>
        <a:lstStyle/>
        <a:p>
          <a:endParaRPr lang="en-US"/>
        </a:p>
      </dgm:t>
    </dgm:pt>
    <dgm:pt modelId="{19175E08-CA63-4815-B47F-C7BEF6B74D0F}" type="sibTrans" cxnId="{248E7882-87EB-4EBD-AE5B-B9EFF6DD80E7}">
      <dgm:prSet/>
      <dgm:spPr/>
      <dgm:t>
        <a:bodyPr/>
        <a:lstStyle/>
        <a:p>
          <a:endParaRPr lang="en-US"/>
        </a:p>
      </dgm:t>
    </dgm:pt>
    <dgm:pt modelId="{1ED093F3-719B-4D53-BA4E-BD104A979A60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Difficulties to reach</a:t>
          </a:r>
        </a:p>
      </dgm:t>
    </dgm:pt>
    <dgm:pt modelId="{D179EFA8-FD05-4B40-868E-F18C91323482}" type="parTrans" cxnId="{89F90184-A5D1-4E3B-8372-032AC6553210}">
      <dgm:prSet/>
      <dgm:spPr/>
      <dgm:t>
        <a:bodyPr/>
        <a:lstStyle/>
        <a:p>
          <a:endParaRPr lang="en-US"/>
        </a:p>
      </dgm:t>
    </dgm:pt>
    <dgm:pt modelId="{FADC1BFF-B8F9-47FF-9802-D81B722072CD}" type="sibTrans" cxnId="{89F90184-A5D1-4E3B-8372-032AC6553210}">
      <dgm:prSet/>
      <dgm:spPr/>
      <dgm:t>
        <a:bodyPr/>
        <a:lstStyle/>
        <a:p>
          <a:endParaRPr lang="en-US"/>
        </a:p>
      </dgm:t>
    </dgm:pt>
    <dgm:pt modelId="{7BCAE1A5-292E-4C90-A908-C75C8CBAAB80}">
      <dgm:prSet phldrT="[Text]" custT="1"/>
      <dgm:spPr/>
      <dgm:t>
        <a:bodyPr/>
        <a:lstStyle/>
        <a:p>
          <a:r>
            <a:rPr lang="en-US" sz="24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Even if we will try, a large </a:t>
          </a:r>
          <a:r>
            <a:rPr lang="lv-LV" sz="2400" dirty="0" err="1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share</a:t>
          </a:r>
          <a:r>
            <a:rPr lang="en-US" sz="24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 of stakeholders will not </a:t>
          </a:r>
          <a:r>
            <a:rPr lang="lv-LV" sz="2400" dirty="0" err="1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listen</a:t>
          </a:r>
          <a:r>
            <a:rPr lang="lv-LV" sz="24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 to</a:t>
          </a:r>
          <a:r>
            <a:rPr lang="en-US" sz="24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 us or will not believe us.</a:t>
          </a:r>
        </a:p>
      </dgm:t>
    </dgm:pt>
    <dgm:pt modelId="{3413F5E5-C336-42D4-8C58-6D3D4E8C1AA6}" type="parTrans" cxnId="{0F672235-27E3-4CE7-89A7-1B0B86C1EF99}">
      <dgm:prSet/>
      <dgm:spPr/>
      <dgm:t>
        <a:bodyPr/>
        <a:lstStyle/>
        <a:p>
          <a:endParaRPr lang="en-US"/>
        </a:p>
      </dgm:t>
    </dgm:pt>
    <dgm:pt modelId="{7B9A39E8-9B84-49B1-A5C4-E4DAA3049556}" type="sibTrans" cxnId="{0F672235-27E3-4CE7-89A7-1B0B86C1EF99}">
      <dgm:prSet/>
      <dgm:spPr/>
      <dgm:t>
        <a:bodyPr/>
        <a:lstStyle/>
        <a:p>
          <a:endParaRPr lang="en-US"/>
        </a:p>
      </dgm:t>
    </dgm:pt>
    <dgm:pt modelId="{73EE72E4-5E90-4CFB-9ED4-401D3B1609F9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Various needs</a:t>
          </a:r>
        </a:p>
      </dgm:t>
    </dgm:pt>
    <dgm:pt modelId="{6BC1F274-B419-451A-96F2-009D0EF2A7E7}" type="parTrans" cxnId="{B04EC125-32C8-4AC8-B0DB-11B865882864}">
      <dgm:prSet/>
      <dgm:spPr/>
      <dgm:t>
        <a:bodyPr/>
        <a:lstStyle/>
        <a:p>
          <a:endParaRPr lang="en-US"/>
        </a:p>
      </dgm:t>
    </dgm:pt>
    <dgm:pt modelId="{02E457E9-B27C-4006-801D-071297D5126C}" type="sibTrans" cxnId="{B04EC125-32C8-4AC8-B0DB-11B865882864}">
      <dgm:prSet/>
      <dgm:spPr/>
      <dgm:t>
        <a:bodyPr/>
        <a:lstStyle/>
        <a:p>
          <a:endParaRPr lang="en-US"/>
        </a:p>
      </dgm:t>
    </dgm:pt>
    <dgm:pt modelId="{8B12CA84-67FC-45F4-9C94-3BDA803F0E3D}">
      <dgm:prSet phldrT="[Text]" custT="1"/>
      <dgm:spPr/>
      <dgm:t>
        <a:bodyPr/>
        <a:lstStyle/>
        <a:p>
          <a:r>
            <a:rPr lang="en-US" sz="24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From afar, we do not fully grasp the needs, interests and problems of local stakeholders.</a:t>
          </a:r>
        </a:p>
      </dgm:t>
    </dgm:pt>
    <dgm:pt modelId="{9AF0B85B-B84C-4E82-8EDF-4CF597563A08}" type="parTrans" cxnId="{E7D74C4F-CC6F-44ED-98F2-DFF850FA59DB}">
      <dgm:prSet/>
      <dgm:spPr/>
      <dgm:t>
        <a:bodyPr/>
        <a:lstStyle/>
        <a:p>
          <a:endParaRPr lang="en-US"/>
        </a:p>
      </dgm:t>
    </dgm:pt>
    <dgm:pt modelId="{1F48B580-B8EE-4366-81E9-1365F9D14A5E}" type="sibTrans" cxnId="{E7D74C4F-CC6F-44ED-98F2-DFF850FA59DB}">
      <dgm:prSet/>
      <dgm:spPr/>
      <dgm:t>
        <a:bodyPr/>
        <a:lstStyle/>
        <a:p>
          <a:endParaRPr lang="en-US"/>
        </a:p>
      </dgm:t>
    </dgm:pt>
    <dgm:pt modelId="{7127FD55-925C-4580-8B7A-724477BC87AD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err="1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Openess</a:t>
          </a:r>
          <a:endParaRPr lang="en-US" dirty="0">
            <a:latin typeface="Helvetica" panose="020B0604020202020204" pitchFamily="34" charset="0"/>
            <a:ea typeface="Cambria" panose="02040503050406030204" pitchFamily="18" charset="0"/>
            <a:cs typeface="Helvetica" panose="020B0604020202020204" pitchFamily="34" charset="0"/>
          </a:endParaRPr>
        </a:p>
      </dgm:t>
    </dgm:pt>
    <dgm:pt modelId="{7A393060-1606-4300-8B1D-B08A60D1CEEF}" type="parTrans" cxnId="{4B6AACD9-3674-4F99-8CC6-CB51266B13C9}">
      <dgm:prSet/>
      <dgm:spPr/>
      <dgm:t>
        <a:bodyPr/>
        <a:lstStyle/>
        <a:p>
          <a:endParaRPr lang="en-US"/>
        </a:p>
      </dgm:t>
    </dgm:pt>
    <dgm:pt modelId="{ECC24722-00E7-4A1A-9712-7884FCF34D37}" type="sibTrans" cxnId="{4B6AACD9-3674-4F99-8CC6-CB51266B13C9}">
      <dgm:prSet/>
      <dgm:spPr/>
      <dgm:t>
        <a:bodyPr/>
        <a:lstStyle/>
        <a:p>
          <a:endParaRPr lang="en-US"/>
        </a:p>
      </dgm:t>
    </dgm:pt>
    <dgm:pt modelId="{4FD6C65F-1BA4-4090-9C4A-BDB1CF701480}" type="pres">
      <dgm:prSet presAssocID="{9E349227-567F-42E3-BBE2-115BAFA622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E28007-65FC-4216-BC7D-E02A7999CE06}" type="pres">
      <dgm:prSet presAssocID="{7414D1FC-32C7-4E20-801E-8EC8A97CB9CD}" presName="compositeNode" presStyleCnt="0">
        <dgm:presLayoutVars>
          <dgm:bulletEnabled val="1"/>
        </dgm:presLayoutVars>
      </dgm:prSet>
      <dgm:spPr/>
    </dgm:pt>
    <dgm:pt modelId="{F4D4FCD6-E823-4222-8350-1B6485576F28}" type="pres">
      <dgm:prSet presAssocID="{7414D1FC-32C7-4E20-801E-8EC8A97CB9CD}" presName="bgRect" presStyleLbl="node1" presStyleIdx="0" presStyleCnt="4"/>
      <dgm:spPr/>
      <dgm:t>
        <a:bodyPr/>
        <a:lstStyle/>
        <a:p>
          <a:endParaRPr lang="en-US"/>
        </a:p>
      </dgm:t>
    </dgm:pt>
    <dgm:pt modelId="{A57245D5-9FC0-496A-8B90-8D665A653108}" type="pres">
      <dgm:prSet presAssocID="{7414D1FC-32C7-4E20-801E-8EC8A97CB9CD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993664-7D39-4066-83CD-5E45F4C6E4FD}" type="pres">
      <dgm:prSet presAssocID="{7414D1FC-32C7-4E20-801E-8EC8A97CB9CD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64E49C-5662-498D-B36A-0A5CDBE0BEA4}" type="pres">
      <dgm:prSet presAssocID="{F8182661-5D27-4F98-899A-59121624D41B}" presName="hSp" presStyleCnt="0"/>
      <dgm:spPr/>
    </dgm:pt>
    <dgm:pt modelId="{A868A707-B629-45B3-AA6C-A0B92BEA3E02}" type="pres">
      <dgm:prSet presAssocID="{F8182661-5D27-4F98-899A-59121624D41B}" presName="vProcSp" presStyleCnt="0"/>
      <dgm:spPr/>
    </dgm:pt>
    <dgm:pt modelId="{A3A6E8CD-33DE-4ED8-9F3A-F2CC100F2A1C}" type="pres">
      <dgm:prSet presAssocID="{F8182661-5D27-4F98-899A-59121624D41B}" presName="vSp1" presStyleCnt="0"/>
      <dgm:spPr/>
    </dgm:pt>
    <dgm:pt modelId="{CF0ADF16-A759-44EF-9A7B-4A295FD4826C}" type="pres">
      <dgm:prSet presAssocID="{F8182661-5D27-4F98-899A-59121624D41B}" presName="simulatedConn" presStyleLbl="solidFgAcc1" presStyleIdx="0" presStyleCnt="3"/>
      <dgm:spPr>
        <a:ln>
          <a:solidFill>
            <a:schemeClr val="bg1"/>
          </a:solidFill>
        </a:ln>
      </dgm:spPr>
    </dgm:pt>
    <dgm:pt modelId="{9BBAD875-97FB-448F-A927-AC28A1FE31A4}" type="pres">
      <dgm:prSet presAssocID="{F8182661-5D27-4F98-899A-59121624D41B}" presName="vSp2" presStyleCnt="0"/>
      <dgm:spPr/>
    </dgm:pt>
    <dgm:pt modelId="{FAB94F80-5CF1-4E18-9047-E2EAB285876F}" type="pres">
      <dgm:prSet presAssocID="{F8182661-5D27-4F98-899A-59121624D41B}" presName="sibTrans" presStyleCnt="0"/>
      <dgm:spPr/>
    </dgm:pt>
    <dgm:pt modelId="{19F190C7-62BF-4178-A7F4-3904704CECFC}" type="pres">
      <dgm:prSet presAssocID="{1ED093F3-719B-4D53-BA4E-BD104A979A60}" presName="compositeNode" presStyleCnt="0">
        <dgm:presLayoutVars>
          <dgm:bulletEnabled val="1"/>
        </dgm:presLayoutVars>
      </dgm:prSet>
      <dgm:spPr/>
    </dgm:pt>
    <dgm:pt modelId="{26AA3676-171E-45BA-895D-7D4A3F564757}" type="pres">
      <dgm:prSet presAssocID="{1ED093F3-719B-4D53-BA4E-BD104A979A60}" presName="bgRect" presStyleLbl="node1" presStyleIdx="1" presStyleCnt="4"/>
      <dgm:spPr/>
      <dgm:t>
        <a:bodyPr/>
        <a:lstStyle/>
        <a:p>
          <a:endParaRPr lang="en-US"/>
        </a:p>
      </dgm:t>
    </dgm:pt>
    <dgm:pt modelId="{4687790E-388B-4D3D-923C-95BC7131D5D6}" type="pres">
      <dgm:prSet presAssocID="{1ED093F3-719B-4D53-BA4E-BD104A979A60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E00083-F39E-400F-95FD-79C018DECE24}" type="pres">
      <dgm:prSet presAssocID="{1ED093F3-719B-4D53-BA4E-BD104A979A60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353E42-FCBD-45C8-91F8-37381BE2AC51}" type="pres">
      <dgm:prSet presAssocID="{FADC1BFF-B8F9-47FF-9802-D81B722072CD}" presName="hSp" presStyleCnt="0"/>
      <dgm:spPr/>
    </dgm:pt>
    <dgm:pt modelId="{9CD18A63-623E-4C19-8262-A22F6989C753}" type="pres">
      <dgm:prSet presAssocID="{FADC1BFF-B8F9-47FF-9802-D81B722072CD}" presName="vProcSp" presStyleCnt="0"/>
      <dgm:spPr/>
    </dgm:pt>
    <dgm:pt modelId="{4C47FFE7-AC2B-4162-B58D-3789716691EC}" type="pres">
      <dgm:prSet presAssocID="{FADC1BFF-B8F9-47FF-9802-D81B722072CD}" presName="vSp1" presStyleCnt="0"/>
      <dgm:spPr/>
    </dgm:pt>
    <dgm:pt modelId="{673165E0-22D3-4535-BE3B-8069A5396294}" type="pres">
      <dgm:prSet presAssocID="{FADC1BFF-B8F9-47FF-9802-D81B722072CD}" presName="simulatedConn" presStyleLbl="solidFgAcc1" presStyleIdx="1" presStyleCnt="3" custLinFactNeighborY="0"/>
      <dgm:spPr>
        <a:ln>
          <a:solidFill>
            <a:schemeClr val="bg1"/>
          </a:solidFill>
        </a:ln>
      </dgm:spPr>
    </dgm:pt>
    <dgm:pt modelId="{54F2E9B9-0BF6-4174-9040-5F3B30DC0780}" type="pres">
      <dgm:prSet presAssocID="{FADC1BFF-B8F9-47FF-9802-D81B722072CD}" presName="vSp2" presStyleCnt="0"/>
      <dgm:spPr/>
    </dgm:pt>
    <dgm:pt modelId="{C6558A43-78E5-4ED9-BD53-85FC4B88D788}" type="pres">
      <dgm:prSet presAssocID="{FADC1BFF-B8F9-47FF-9802-D81B722072CD}" presName="sibTrans" presStyleCnt="0"/>
      <dgm:spPr/>
    </dgm:pt>
    <dgm:pt modelId="{D95D46E3-5762-4F43-95E9-CFA2419A6CCA}" type="pres">
      <dgm:prSet presAssocID="{73EE72E4-5E90-4CFB-9ED4-401D3B1609F9}" presName="compositeNode" presStyleCnt="0">
        <dgm:presLayoutVars>
          <dgm:bulletEnabled val="1"/>
        </dgm:presLayoutVars>
      </dgm:prSet>
      <dgm:spPr/>
    </dgm:pt>
    <dgm:pt modelId="{7D4F5B04-CAAA-40D1-98D0-014BEB94541E}" type="pres">
      <dgm:prSet presAssocID="{73EE72E4-5E90-4CFB-9ED4-401D3B1609F9}" presName="bgRect" presStyleLbl="node1" presStyleIdx="2" presStyleCnt="4" custLinFactNeighborY="0"/>
      <dgm:spPr/>
      <dgm:t>
        <a:bodyPr/>
        <a:lstStyle/>
        <a:p>
          <a:endParaRPr lang="en-US"/>
        </a:p>
      </dgm:t>
    </dgm:pt>
    <dgm:pt modelId="{EEEA0587-3A87-42E9-BB48-1738FF3C0A22}" type="pres">
      <dgm:prSet presAssocID="{73EE72E4-5E90-4CFB-9ED4-401D3B1609F9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8F4F5B-2A16-4BF6-94D0-EDC459765134}" type="pres">
      <dgm:prSet presAssocID="{73EE72E4-5E90-4CFB-9ED4-401D3B1609F9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D4EECA-D733-4BE5-B1FF-113795E31A5E}" type="pres">
      <dgm:prSet presAssocID="{02E457E9-B27C-4006-801D-071297D5126C}" presName="hSp" presStyleCnt="0"/>
      <dgm:spPr/>
    </dgm:pt>
    <dgm:pt modelId="{F87C6DFE-42C2-4A2A-8E0F-04E1B1ACC2F5}" type="pres">
      <dgm:prSet presAssocID="{02E457E9-B27C-4006-801D-071297D5126C}" presName="vProcSp" presStyleCnt="0"/>
      <dgm:spPr/>
    </dgm:pt>
    <dgm:pt modelId="{4A4F6E1D-D6D0-459D-AC76-097602620B56}" type="pres">
      <dgm:prSet presAssocID="{02E457E9-B27C-4006-801D-071297D5126C}" presName="vSp1" presStyleCnt="0"/>
      <dgm:spPr/>
    </dgm:pt>
    <dgm:pt modelId="{C60FED7D-188B-4F1E-AC34-AFCCB5756DB9}" type="pres">
      <dgm:prSet presAssocID="{02E457E9-B27C-4006-801D-071297D5126C}" presName="simulatedConn" presStyleLbl="solidFgAcc1" presStyleIdx="2" presStyleCnt="3" custLinFactNeighborY="0"/>
      <dgm:spPr>
        <a:ln>
          <a:solidFill>
            <a:schemeClr val="bg1"/>
          </a:solidFill>
        </a:ln>
      </dgm:spPr>
    </dgm:pt>
    <dgm:pt modelId="{88EC407D-7F07-49BD-8204-28550393773C}" type="pres">
      <dgm:prSet presAssocID="{02E457E9-B27C-4006-801D-071297D5126C}" presName="vSp2" presStyleCnt="0"/>
      <dgm:spPr/>
    </dgm:pt>
    <dgm:pt modelId="{5E481BEE-63FF-40D3-ACE7-6A8DF6C5D962}" type="pres">
      <dgm:prSet presAssocID="{02E457E9-B27C-4006-801D-071297D5126C}" presName="sibTrans" presStyleCnt="0"/>
      <dgm:spPr/>
    </dgm:pt>
    <dgm:pt modelId="{CF333CD1-067C-4A62-96E0-17ED4F936F70}" type="pres">
      <dgm:prSet presAssocID="{7127FD55-925C-4580-8B7A-724477BC87AD}" presName="compositeNode" presStyleCnt="0">
        <dgm:presLayoutVars>
          <dgm:bulletEnabled val="1"/>
        </dgm:presLayoutVars>
      </dgm:prSet>
      <dgm:spPr/>
    </dgm:pt>
    <dgm:pt modelId="{7721E4CF-32EB-4D74-9EDC-53F08EBC89E4}" type="pres">
      <dgm:prSet presAssocID="{7127FD55-925C-4580-8B7A-724477BC87AD}" presName="bgRect" presStyleLbl="node1" presStyleIdx="3" presStyleCnt="4" custLinFactNeighborY="0"/>
      <dgm:spPr/>
      <dgm:t>
        <a:bodyPr/>
        <a:lstStyle/>
        <a:p>
          <a:endParaRPr lang="en-US"/>
        </a:p>
      </dgm:t>
    </dgm:pt>
    <dgm:pt modelId="{61F05B3D-A4DB-40AD-8BB7-F216E20BE94A}" type="pres">
      <dgm:prSet presAssocID="{7127FD55-925C-4580-8B7A-724477BC87AD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1E6EFD-F6D9-4423-ADBD-F1B6FEE7D6E4}" type="presOf" srcId="{9E349227-567F-42E3-BBE2-115BAFA62230}" destId="{4FD6C65F-1BA4-4090-9C4A-BDB1CF701480}" srcOrd="0" destOrd="0" presId="urn:microsoft.com/office/officeart/2005/8/layout/hProcess7"/>
    <dgm:cxn modelId="{08647E9E-6417-4E1E-BFEC-AB1537FEB654}" type="presOf" srcId="{7414D1FC-32C7-4E20-801E-8EC8A97CB9CD}" destId="{F4D4FCD6-E823-4222-8350-1B6485576F28}" srcOrd="0" destOrd="0" presId="urn:microsoft.com/office/officeart/2005/8/layout/hProcess7"/>
    <dgm:cxn modelId="{64547678-B117-447F-8529-D982076B9193}" type="presOf" srcId="{73EE72E4-5E90-4CFB-9ED4-401D3B1609F9}" destId="{EEEA0587-3A87-42E9-BB48-1738FF3C0A22}" srcOrd="1" destOrd="0" presId="urn:microsoft.com/office/officeart/2005/8/layout/hProcess7"/>
    <dgm:cxn modelId="{7F3128F1-24A8-40C3-92CC-F336AE51A5E4}" type="presOf" srcId="{1ED093F3-719B-4D53-BA4E-BD104A979A60}" destId="{26AA3676-171E-45BA-895D-7D4A3F564757}" srcOrd="0" destOrd="0" presId="urn:microsoft.com/office/officeart/2005/8/layout/hProcess7"/>
    <dgm:cxn modelId="{F1D58E6F-CEBA-4EF8-98DE-5CCD9EC63C88}" type="presOf" srcId="{73EE72E4-5E90-4CFB-9ED4-401D3B1609F9}" destId="{7D4F5B04-CAAA-40D1-98D0-014BEB94541E}" srcOrd="0" destOrd="0" presId="urn:microsoft.com/office/officeart/2005/8/layout/hProcess7"/>
    <dgm:cxn modelId="{B04EC125-32C8-4AC8-B0DB-11B865882864}" srcId="{9E349227-567F-42E3-BBE2-115BAFA62230}" destId="{73EE72E4-5E90-4CFB-9ED4-401D3B1609F9}" srcOrd="2" destOrd="0" parTransId="{6BC1F274-B419-451A-96F2-009D0EF2A7E7}" sibTransId="{02E457E9-B27C-4006-801D-071297D5126C}"/>
    <dgm:cxn modelId="{5402FCA6-A3D3-4E7C-9FCA-4A4C30F5A16F}" type="presOf" srcId="{1ED093F3-719B-4D53-BA4E-BD104A979A60}" destId="{4687790E-388B-4D3D-923C-95BC7131D5D6}" srcOrd="1" destOrd="0" presId="urn:microsoft.com/office/officeart/2005/8/layout/hProcess7"/>
    <dgm:cxn modelId="{815E57BB-8E88-48CC-8095-27DECFAA6132}" srcId="{9E349227-567F-42E3-BBE2-115BAFA62230}" destId="{7414D1FC-32C7-4E20-801E-8EC8A97CB9CD}" srcOrd="0" destOrd="0" parTransId="{E99155E7-CA9A-45B8-9F89-2B73CB23FDC1}" sibTransId="{F8182661-5D27-4F98-899A-59121624D41B}"/>
    <dgm:cxn modelId="{4032B578-D5C2-4B90-A0FB-294A84640494}" type="presOf" srcId="{8B12CA84-67FC-45F4-9C94-3BDA803F0E3D}" destId="{D38F4F5B-2A16-4BF6-94D0-EDC459765134}" srcOrd="0" destOrd="0" presId="urn:microsoft.com/office/officeart/2005/8/layout/hProcess7"/>
    <dgm:cxn modelId="{93488BF4-6979-4A8E-8FCE-D12FA7274B02}" type="presOf" srcId="{7414D1FC-32C7-4E20-801E-8EC8A97CB9CD}" destId="{A57245D5-9FC0-496A-8B90-8D665A653108}" srcOrd="1" destOrd="0" presId="urn:microsoft.com/office/officeart/2005/8/layout/hProcess7"/>
    <dgm:cxn modelId="{95422E1B-7CAB-488F-9E4A-81CE1BD86CAC}" type="presOf" srcId="{7BCAE1A5-292E-4C90-A908-C75C8CBAAB80}" destId="{0AE00083-F39E-400F-95FD-79C018DECE24}" srcOrd="0" destOrd="0" presId="urn:microsoft.com/office/officeart/2005/8/layout/hProcess7"/>
    <dgm:cxn modelId="{B3CDB5E6-E743-409E-BBCE-CA9D4BB291FD}" type="presOf" srcId="{7127FD55-925C-4580-8B7A-724477BC87AD}" destId="{7721E4CF-32EB-4D74-9EDC-53F08EBC89E4}" srcOrd="0" destOrd="0" presId="urn:microsoft.com/office/officeart/2005/8/layout/hProcess7"/>
    <dgm:cxn modelId="{89F90184-A5D1-4E3B-8372-032AC6553210}" srcId="{9E349227-567F-42E3-BBE2-115BAFA62230}" destId="{1ED093F3-719B-4D53-BA4E-BD104A979A60}" srcOrd="1" destOrd="0" parTransId="{D179EFA8-FD05-4B40-868E-F18C91323482}" sibTransId="{FADC1BFF-B8F9-47FF-9802-D81B722072CD}"/>
    <dgm:cxn modelId="{248E7882-87EB-4EBD-AE5B-B9EFF6DD80E7}" srcId="{7414D1FC-32C7-4E20-801E-8EC8A97CB9CD}" destId="{D6BDD927-C37A-4C77-9399-93F941A57BBA}" srcOrd="0" destOrd="0" parTransId="{64A7FA53-0CDA-44C7-B960-2762DA10CFB3}" sibTransId="{19175E08-CA63-4815-B47F-C7BEF6B74D0F}"/>
    <dgm:cxn modelId="{E7D74C4F-CC6F-44ED-98F2-DFF850FA59DB}" srcId="{73EE72E4-5E90-4CFB-9ED4-401D3B1609F9}" destId="{8B12CA84-67FC-45F4-9C94-3BDA803F0E3D}" srcOrd="0" destOrd="0" parTransId="{9AF0B85B-B84C-4E82-8EDF-4CF597563A08}" sibTransId="{1F48B580-B8EE-4366-81E9-1365F9D14A5E}"/>
    <dgm:cxn modelId="{4C024B19-497D-47C8-AA1E-996A0C8F5729}" type="presOf" srcId="{7127FD55-925C-4580-8B7A-724477BC87AD}" destId="{61F05B3D-A4DB-40AD-8BB7-F216E20BE94A}" srcOrd="1" destOrd="0" presId="urn:microsoft.com/office/officeart/2005/8/layout/hProcess7"/>
    <dgm:cxn modelId="{0F672235-27E3-4CE7-89A7-1B0B86C1EF99}" srcId="{1ED093F3-719B-4D53-BA4E-BD104A979A60}" destId="{7BCAE1A5-292E-4C90-A908-C75C8CBAAB80}" srcOrd="0" destOrd="0" parTransId="{3413F5E5-C336-42D4-8C58-6D3D4E8C1AA6}" sibTransId="{7B9A39E8-9B84-49B1-A5C4-E4DAA3049556}"/>
    <dgm:cxn modelId="{6701555C-9587-4EA4-B55B-CB5ECBE8CFBB}" type="presOf" srcId="{D6BDD927-C37A-4C77-9399-93F941A57BBA}" destId="{37993664-7D39-4066-83CD-5E45F4C6E4FD}" srcOrd="0" destOrd="0" presId="urn:microsoft.com/office/officeart/2005/8/layout/hProcess7"/>
    <dgm:cxn modelId="{4B6AACD9-3674-4F99-8CC6-CB51266B13C9}" srcId="{9E349227-567F-42E3-BBE2-115BAFA62230}" destId="{7127FD55-925C-4580-8B7A-724477BC87AD}" srcOrd="3" destOrd="0" parTransId="{7A393060-1606-4300-8B1D-B08A60D1CEEF}" sibTransId="{ECC24722-00E7-4A1A-9712-7884FCF34D37}"/>
    <dgm:cxn modelId="{4B80213C-110C-4AB8-8BA7-4991A9CD7CD6}" type="presParOf" srcId="{4FD6C65F-1BA4-4090-9C4A-BDB1CF701480}" destId="{AFE28007-65FC-4216-BC7D-E02A7999CE06}" srcOrd="0" destOrd="0" presId="urn:microsoft.com/office/officeart/2005/8/layout/hProcess7"/>
    <dgm:cxn modelId="{524C99DD-0037-4396-B499-173209FDECE5}" type="presParOf" srcId="{AFE28007-65FC-4216-BC7D-E02A7999CE06}" destId="{F4D4FCD6-E823-4222-8350-1B6485576F28}" srcOrd="0" destOrd="0" presId="urn:microsoft.com/office/officeart/2005/8/layout/hProcess7"/>
    <dgm:cxn modelId="{CE657268-F2C6-4D0C-BC0B-BAC33BCED54C}" type="presParOf" srcId="{AFE28007-65FC-4216-BC7D-E02A7999CE06}" destId="{A57245D5-9FC0-496A-8B90-8D665A653108}" srcOrd="1" destOrd="0" presId="urn:microsoft.com/office/officeart/2005/8/layout/hProcess7"/>
    <dgm:cxn modelId="{2767CF32-B927-4CEB-9007-EA7967942167}" type="presParOf" srcId="{AFE28007-65FC-4216-BC7D-E02A7999CE06}" destId="{37993664-7D39-4066-83CD-5E45F4C6E4FD}" srcOrd="2" destOrd="0" presId="urn:microsoft.com/office/officeart/2005/8/layout/hProcess7"/>
    <dgm:cxn modelId="{3325758F-B00D-4C17-97CB-F944850E440E}" type="presParOf" srcId="{4FD6C65F-1BA4-4090-9C4A-BDB1CF701480}" destId="{9364E49C-5662-498D-B36A-0A5CDBE0BEA4}" srcOrd="1" destOrd="0" presId="urn:microsoft.com/office/officeart/2005/8/layout/hProcess7"/>
    <dgm:cxn modelId="{3E7D5475-472C-4ECD-9997-434BA8940549}" type="presParOf" srcId="{4FD6C65F-1BA4-4090-9C4A-BDB1CF701480}" destId="{A868A707-B629-45B3-AA6C-A0B92BEA3E02}" srcOrd="2" destOrd="0" presId="urn:microsoft.com/office/officeart/2005/8/layout/hProcess7"/>
    <dgm:cxn modelId="{4545A0E0-7098-48C2-9288-875955A9BF44}" type="presParOf" srcId="{A868A707-B629-45B3-AA6C-A0B92BEA3E02}" destId="{A3A6E8CD-33DE-4ED8-9F3A-F2CC100F2A1C}" srcOrd="0" destOrd="0" presId="urn:microsoft.com/office/officeart/2005/8/layout/hProcess7"/>
    <dgm:cxn modelId="{4C3BE4B6-99E7-41AA-80BB-1FA8D8ECBE26}" type="presParOf" srcId="{A868A707-B629-45B3-AA6C-A0B92BEA3E02}" destId="{CF0ADF16-A759-44EF-9A7B-4A295FD4826C}" srcOrd="1" destOrd="0" presId="urn:microsoft.com/office/officeart/2005/8/layout/hProcess7"/>
    <dgm:cxn modelId="{9F816E04-E246-4322-89D0-37A666461E2A}" type="presParOf" srcId="{A868A707-B629-45B3-AA6C-A0B92BEA3E02}" destId="{9BBAD875-97FB-448F-A927-AC28A1FE31A4}" srcOrd="2" destOrd="0" presId="urn:microsoft.com/office/officeart/2005/8/layout/hProcess7"/>
    <dgm:cxn modelId="{4A4CA685-1155-410E-83BB-8378CD02C205}" type="presParOf" srcId="{4FD6C65F-1BA4-4090-9C4A-BDB1CF701480}" destId="{FAB94F80-5CF1-4E18-9047-E2EAB285876F}" srcOrd="3" destOrd="0" presId="urn:microsoft.com/office/officeart/2005/8/layout/hProcess7"/>
    <dgm:cxn modelId="{BE09226D-0FEB-4F99-B30E-88C86C389EA3}" type="presParOf" srcId="{4FD6C65F-1BA4-4090-9C4A-BDB1CF701480}" destId="{19F190C7-62BF-4178-A7F4-3904704CECFC}" srcOrd="4" destOrd="0" presId="urn:microsoft.com/office/officeart/2005/8/layout/hProcess7"/>
    <dgm:cxn modelId="{B3615C4E-C866-425D-BBF2-978BDE5282CA}" type="presParOf" srcId="{19F190C7-62BF-4178-A7F4-3904704CECFC}" destId="{26AA3676-171E-45BA-895D-7D4A3F564757}" srcOrd="0" destOrd="0" presId="urn:microsoft.com/office/officeart/2005/8/layout/hProcess7"/>
    <dgm:cxn modelId="{276B2216-1AA1-4F61-8218-A1D453E907CF}" type="presParOf" srcId="{19F190C7-62BF-4178-A7F4-3904704CECFC}" destId="{4687790E-388B-4D3D-923C-95BC7131D5D6}" srcOrd="1" destOrd="0" presId="urn:microsoft.com/office/officeart/2005/8/layout/hProcess7"/>
    <dgm:cxn modelId="{11CFFAF5-9E00-474F-B5B5-682727B589FD}" type="presParOf" srcId="{19F190C7-62BF-4178-A7F4-3904704CECFC}" destId="{0AE00083-F39E-400F-95FD-79C018DECE24}" srcOrd="2" destOrd="0" presId="urn:microsoft.com/office/officeart/2005/8/layout/hProcess7"/>
    <dgm:cxn modelId="{427083FE-BF80-45FB-AF24-FDA6B68D6582}" type="presParOf" srcId="{4FD6C65F-1BA4-4090-9C4A-BDB1CF701480}" destId="{27353E42-FCBD-45C8-91F8-37381BE2AC51}" srcOrd="5" destOrd="0" presId="urn:microsoft.com/office/officeart/2005/8/layout/hProcess7"/>
    <dgm:cxn modelId="{5C6C2E01-5738-4AAF-B89F-BD02B343F3E8}" type="presParOf" srcId="{4FD6C65F-1BA4-4090-9C4A-BDB1CF701480}" destId="{9CD18A63-623E-4C19-8262-A22F6989C753}" srcOrd="6" destOrd="0" presId="urn:microsoft.com/office/officeart/2005/8/layout/hProcess7"/>
    <dgm:cxn modelId="{0D7FC5D5-C4C8-4280-AED2-378A86B4C83A}" type="presParOf" srcId="{9CD18A63-623E-4C19-8262-A22F6989C753}" destId="{4C47FFE7-AC2B-4162-B58D-3789716691EC}" srcOrd="0" destOrd="0" presId="urn:microsoft.com/office/officeart/2005/8/layout/hProcess7"/>
    <dgm:cxn modelId="{2D762192-FA6F-43D8-ABEC-8C2B8FD53671}" type="presParOf" srcId="{9CD18A63-623E-4C19-8262-A22F6989C753}" destId="{673165E0-22D3-4535-BE3B-8069A5396294}" srcOrd="1" destOrd="0" presId="urn:microsoft.com/office/officeart/2005/8/layout/hProcess7"/>
    <dgm:cxn modelId="{F3DD0E06-7FEB-45FE-9B68-D543163B85F7}" type="presParOf" srcId="{9CD18A63-623E-4C19-8262-A22F6989C753}" destId="{54F2E9B9-0BF6-4174-9040-5F3B30DC0780}" srcOrd="2" destOrd="0" presId="urn:microsoft.com/office/officeart/2005/8/layout/hProcess7"/>
    <dgm:cxn modelId="{DBF13D46-97B5-4C95-944E-04127CF9A0E6}" type="presParOf" srcId="{4FD6C65F-1BA4-4090-9C4A-BDB1CF701480}" destId="{C6558A43-78E5-4ED9-BD53-85FC4B88D788}" srcOrd="7" destOrd="0" presId="urn:microsoft.com/office/officeart/2005/8/layout/hProcess7"/>
    <dgm:cxn modelId="{8D97F695-8B47-4C90-8625-A73BF7A368FF}" type="presParOf" srcId="{4FD6C65F-1BA4-4090-9C4A-BDB1CF701480}" destId="{D95D46E3-5762-4F43-95E9-CFA2419A6CCA}" srcOrd="8" destOrd="0" presId="urn:microsoft.com/office/officeart/2005/8/layout/hProcess7"/>
    <dgm:cxn modelId="{9A3721B8-2BE6-4785-BFAB-6DC47A3EC362}" type="presParOf" srcId="{D95D46E3-5762-4F43-95E9-CFA2419A6CCA}" destId="{7D4F5B04-CAAA-40D1-98D0-014BEB94541E}" srcOrd="0" destOrd="0" presId="urn:microsoft.com/office/officeart/2005/8/layout/hProcess7"/>
    <dgm:cxn modelId="{158483B0-692F-4263-A40A-39FA8CBE3354}" type="presParOf" srcId="{D95D46E3-5762-4F43-95E9-CFA2419A6CCA}" destId="{EEEA0587-3A87-42E9-BB48-1738FF3C0A22}" srcOrd="1" destOrd="0" presId="urn:microsoft.com/office/officeart/2005/8/layout/hProcess7"/>
    <dgm:cxn modelId="{0F3BE144-59E5-47CE-B51A-F5EDAAEBEDAD}" type="presParOf" srcId="{D95D46E3-5762-4F43-95E9-CFA2419A6CCA}" destId="{D38F4F5B-2A16-4BF6-94D0-EDC459765134}" srcOrd="2" destOrd="0" presId="urn:microsoft.com/office/officeart/2005/8/layout/hProcess7"/>
    <dgm:cxn modelId="{1933A4C9-D815-4713-91F4-392A9807C861}" type="presParOf" srcId="{4FD6C65F-1BA4-4090-9C4A-BDB1CF701480}" destId="{EDD4EECA-D733-4BE5-B1FF-113795E31A5E}" srcOrd="9" destOrd="0" presId="urn:microsoft.com/office/officeart/2005/8/layout/hProcess7"/>
    <dgm:cxn modelId="{A96299AA-E9E8-4F64-9AEE-4073A121213C}" type="presParOf" srcId="{4FD6C65F-1BA4-4090-9C4A-BDB1CF701480}" destId="{F87C6DFE-42C2-4A2A-8E0F-04E1B1ACC2F5}" srcOrd="10" destOrd="0" presId="urn:microsoft.com/office/officeart/2005/8/layout/hProcess7"/>
    <dgm:cxn modelId="{8E3B00F6-7BD7-4C94-AB16-8F9B0719E50D}" type="presParOf" srcId="{F87C6DFE-42C2-4A2A-8E0F-04E1B1ACC2F5}" destId="{4A4F6E1D-D6D0-459D-AC76-097602620B56}" srcOrd="0" destOrd="0" presId="urn:microsoft.com/office/officeart/2005/8/layout/hProcess7"/>
    <dgm:cxn modelId="{A385AF7F-EA6C-4184-9207-0598EEC0B866}" type="presParOf" srcId="{F87C6DFE-42C2-4A2A-8E0F-04E1B1ACC2F5}" destId="{C60FED7D-188B-4F1E-AC34-AFCCB5756DB9}" srcOrd="1" destOrd="0" presId="urn:microsoft.com/office/officeart/2005/8/layout/hProcess7"/>
    <dgm:cxn modelId="{2E3DD650-E618-446D-8231-5DE4045E48A3}" type="presParOf" srcId="{F87C6DFE-42C2-4A2A-8E0F-04E1B1ACC2F5}" destId="{88EC407D-7F07-49BD-8204-28550393773C}" srcOrd="2" destOrd="0" presId="urn:microsoft.com/office/officeart/2005/8/layout/hProcess7"/>
    <dgm:cxn modelId="{7489F5BC-49EC-481B-B09A-2DBA31FD7193}" type="presParOf" srcId="{4FD6C65F-1BA4-4090-9C4A-BDB1CF701480}" destId="{5E481BEE-63FF-40D3-ACE7-6A8DF6C5D962}" srcOrd="11" destOrd="0" presId="urn:microsoft.com/office/officeart/2005/8/layout/hProcess7"/>
    <dgm:cxn modelId="{5C2A4450-C67D-4132-B596-DA4E138B8270}" type="presParOf" srcId="{4FD6C65F-1BA4-4090-9C4A-BDB1CF701480}" destId="{CF333CD1-067C-4A62-96E0-17ED4F936F70}" srcOrd="12" destOrd="0" presId="urn:microsoft.com/office/officeart/2005/8/layout/hProcess7"/>
    <dgm:cxn modelId="{30B05CCB-05F9-400F-867D-10B6BA21313E}" type="presParOf" srcId="{CF333CD1-067C-4A62-96E0-17ED4F936F70}" destId="{7721E4CF-32EB-4D74-9EDC-53F08EBC89E4}" srcOrd="0" destOrd="0" presId="urn:microsoft.com/office/officeart/2005/8/layout/hProcess7"/>
    <dgm:cxn modelId="{5D15312D-4A2A-481C-AA4E-E73A57DDFCD1}" type="presParOf" srcId="{CF333CD1-067C-4A62-96E0-17ED4F936F70}" destId="{61F05B3D-A4DB-40AD-8BB7-F216E20BE94A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AE47C5-327F-4683-A276-B1B2CDEEDE93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6B2041-D597-46E3-9C32-C1A628613522}">
      <dgm:prSet phldrT="[Text]" custT="1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 sz="2800" dirty="0"/>
        </a:p>
      </dgm:t>
    </dgm:pt>
    <dgm:pt modelId="{4720B702-BA9C-46F9-A508-23BFA3CF0221}" type="parTrans" cxnId="{7A82DC09-F280-4A9B-AF84-0288C44E2E15}">
      <dgm:prSet/>
      <dgm:spPr/>
      <dgm:t>
        <a:bodyPr/>
        <a:lstStyle/>
        <a:p>
          <a:endParaRPr lang="en-US"/>
        </a:p>
      </dgm:t>
    </dgm:pt>
    <dgm:pt modelId="{84F13A54-37F7-4C90-A67F-A239472833F1}" type="sibTrans" cxnId="{7A82DC09-F280-4A9B-AF84-0288C44E2E15}">
      <dgm:prSet/>
      <dgm:spPr/>
      <dgm:t>
        <a:bodyPr/>
        <a:lstStyle/>
        <a:p>
          <a:endParaRPr lang="en-US"/>
        </a:p>
      </dgm:t>
    </dgm:pt>
    <dgm:pt modelId="{421A5EE9-DD1A-4662-9DD0-BC7E2471FF52}" type="pres">
      <dgm:prSet presAssocID="{3AAE47C5-327F-4683-A276-B1B2CDEEDE9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94E121-FD61-4849-B3C3-6E977DB89286}" type="pres">
      <dgm:prSet presAssocID="{3AAE47C5-327F-4683-A276-B1B2CDEEDE93}" presName="children" presStyleCnt="0"/>
      <dgm:spPr/>
    </dgm:pt>
    <dgm:pt modelId="{64FEF55C-F97D-49AA-A1D7-8B4FD8382E30}" type="pres">
      <dgm:prSet presAssocID="{3AAE47C5-327F-4683-A276-B1B2CDEEDE93}" presName="childPlaceholder" presStyleCnt="0"/>
      <dgm:spPr/>
    </dgm:pt>
    <dgm:pt modelId="{B2500AA5-CDB8-4E19-A9C7-7C2A2096CB81}" type="pres">
      <dgm:prSet presAssocID="{3AAE47C5-327F-4683-A276-B1B2CDEEDE93}" presName="circle" presStyleCnt="0"/>
      <dgm:spPr/>
    </dgm:pt>
    <dgm:pt modelId="{B92A8811-3946-402D-BCCE-2144D3E42FF0}" type="pres">
      <dgm:prSet presAssocID="{3AAE47C5-327F-4683-A276-B1B2CDEEDE93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C750D3-3C9F-4DC5-8D63-8BA82C17FCB4}" type="pres">
      <dgm:prSet presAssocID="{3AAE47C5-327F-4683-A276-B1B2CDEEDE93}" presName="quadrant2" presStyleLbl="node1" presStyleIdx="1" presStyleCnt="4">
        <dgm:presLayoutVars>
          <dgm:chMax val="1"/>
          <dgm:bulletEnabled val="1"/>
        </dgm:presLayoutVars>
      </dgm:prSet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C8202534-1B85-4FD6-AC33-26CD64F556CC}" type="pres">
      <dgm:prSet presAssocID="{3AAE47C5-327F-4683-A276-B1B2CDEEDE93}" presName="quadrant3" presStyleLbl="node1" presStyleIdx="2" presStyleCnt="4">
        <dgm:presLayoutVars>
          <dgm:chMax val="1"/>
          <dgm:bulletEnabled val="1"/>
        </dgm:presLayoutVars>
      </dgm:prSet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F721072E-9136-42FB-9201-DD1A3EFF3AF2}" type="pres">
      <dgm:prSet presAssocID="{3AAE47C5-327F-4683-A276-B1B2CDEEDE93}" presName="quadrant4" presStyleLbl="node1" presStyleIdx="3" presStyleCnt="4">
        <dgm:presLayoutVars>
          <dgm:chMax val="1"/>
          <dgm:bulletEnabled val="1"/>
        </dgm:presLayoutVars>
      </dgm:prSet>
      <dgm:spPr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88C2A880-B40F-4B24-BF57-ABD6B5A401EC}" type="pres">
      <dgm:prSet presAssocID="{3AAE47C5-327F-4683-A276-B1B2CDEEDE93}" presName="quadrantPlaceholder" presStyleCnt="0"/>
      <dgm:spPr/>
    </dgm:pt>
    <dgm:pt modelId="{E58B1C80-3EC5-4C8E-90CC-DFC1BE804E19}" type="pres">
      <dgm:prSet presAssocID="{3AAE47C5-327F-4683-A276-B1B2CDEEDE93}" presName="center1" presStyleLbl="fgShp" presStyleIdx="0" presStyleCnt="2" custLinFactX="200000" custLinFactNeighborX="226250" custLinFactNeighborY="69231"/>
      <dgm:spPr>
        <a:solidFill>
          <a:schemeClr val="bg1"/>
        </a:solidFill>
      </dgm:spPr>
    </dgm:pt>
    <dgm:pt modelId="{FDD682B9-6091-435C-8648-B36773184F13}" type="pres">
      <dgm:prSet presAssocID="{3AAE47C5-327F-4683-A276-B1B2CDEEDE93}" presName="center2" presStyleLbl="fgShp" presStyleIdx="1" presStyleCnt="2" custScaleY="81055" custLinFactY="125160" custLinFactNeighborX="721" custLinFactNeighborY="200000"/>
      <dgm:spPr>
        <a:solidFill>
          <a:schemeClr val="bg1"/>
        </a:solidFill>
      </dgm:spPr>
    </dgm:pt>
  </dgm:ptLst>
  <dgm:cxnLst>
    <dgm:cxn modelId="{0FF73847-8E65-4EB5-8FDB-F688D562C0F0}" type="presOf" srcId="{B56B2041-D597-46E3-9C32-C1A628613522}" destId="{B92A8811-3946-402D-BCCE-2144D3E42FF0}" srcOrd="0" destOrd="0" presId="urn:microsoft.com/office/officeart/2005/8/layout/cycle4"/>
    <dgm:cxn modelId="{DE9BB675-D400-4BF0-A660-864A00BF4648}" type="presOf" srcId="{3AAE47C5-327F-4683-A276-B1B2CDEEDE93}" destId="{421A5EE9-DD1A-4662-9DD0-BC7E2471FF52}" srcOrd="0" destOrd="0" presId="urn:microsoft.com/office/officeart/2005/8/layout/cycle4"/>
    <dgm:cxn modelId="{7A82DC09-F280-4A9B-AF84-0288C44E2E15}" srcId="{3AAE47C5-327F-4683-A276-B1B2CDEEDE93}" destId="{B56B2041-D597-46E3-9C32-C1A628613522}" srcOrd="0" destOrd="0" parTransId="{4720B702-BA9C-46F9-A508-23BFA3CF0221}" sibTransId="{84F13A54-37F7-4C90-A67F-A239472833F1}"/>
    <dgm:cxn modelId="{742F1697-63F6-41D6-88BF-83D9CBE723CB}" type="presParOf" srcId="{421A5EE9-DD1A-4662-9DD0-BC7E2471FF52}" destId="{1A94E121-FD61-4849-B3C3-6E977DB89286}" srcOrd="0" destOrd="0" presId="urn:microsoft.com/office/officeart/2005/8/layout/cycle4"/>
    <dgm:cxn modelId="{A9A9C1C0-8AA3-4DFD-A222-C84F3E0C7F86}" type="presParOf" srcId="{1A94E121-FD61-4849-B3C3-6E977DB89286}" destId="{64FEF55C-F97D-49AA-A1D7-8B4FD8382E30}" srcOrd="0" destOrd="0" presId="urn:microsoft.com/office/officeart/2005/8/layout/cycle4"/>
    <dgm:cxn modelId="{C79585CF-7F45-4731-AE2D-2200D6F9BCC1}" type="presParOf" srcId="{421A5EE9-DD1A-4662-9DD0-BC7E2471FF52}" destId="{B2500AA5-CDB8-4E19-A9C7-7C2A2096CB81}" srcOrd="1" destOrd="0" presId="urn:microsoft.com/office/officeart/2005/8/layout/cycle4"/>
    <dgm:cxn modelId="{8FF39686-831F-4E3C-B1F2-2B9E42A3D758}" type="presParOf" srcId="{B2500AA5-CDB8-4E19-A9C7-7C2A2096CB81}" destId="{B92A8811-3946-402D-BCCE-2144D3E42FF0}" srcOrd="0" destOrd="0" presId="urn:microsoft.com/office/officeart/2005/8/layout/cycle4"/>
    <dgm:cxn modelId="{D5E85333-F5A4-4FEA-8025-FA8816FBEA4A}" type="presParOf" srcId="{B2500AA5-CDB8-4E19-A9C7-7C2A2096CB81}" destId="{29C750D3-3C9F-4DC5-8D63-8BA82C17FCB4}" srcOrd="1" destOrd="0" presId="urn:microsoft.com/office/officeart/2005/8/layout/cycle4"/>
    <dgm:cxn modelId="{400FE9D6-0DAB-46BA-8639-8DD8A19850E8}" type="presParOf" srcId="{B2500AA5-CDB8-4E19-A9C7-7C2A2096CB81}" destId="{C8202534-1B85-4FD6-AC33-26CD64F556CC}" srcOrd="2" destOrd="0" presId="urn:microsoft.com/office/officeart/2005/8/layout/cycle4"/>
    <dgm:cxn modelId="{41EC72E9-A1A5-4782-978C-4AB32CEB9D8C}" type="presParOf" srcId="{B2500AA5-CDB8-4E19-A9C7-7C2A2096CB81}" destId="{F721072E-9136-42FB-9201-DD1A3EFF3AF2}" srcOrd="3" destOrd="0" presId="urn:microsoft.com/office/officeart/2005/8/layout/cycle4"/>
    <dgm:cxn modelId="{9191B12D-5CB1-454C-BB54-855B0F97993A}" type="presParOf" srcId="{B2500AA5-CDB8-4E19-A9C7-7C2A2096CB81}" destId="{88C2A880-B40F-4B24-BF57-ABD6B5A401EC}" srcOrd="4" destOrd="0" presId="urn:microsoft.com/office/officeart/2005/8/layout/cycle4"/>
    <dgm:cxn modelId="{4518183E-156C-4330-B017-AAB9F6D6E064}" type="presParOf" srcId="{421A5EE9-DD1A-4662-9DD0-BC7E2471FF52}" destId="{E58B1C80-3EC5-4C8E-90CC-DFC1BE804E19}" srcOrd="2" destOrd="0" presId="urn:microsoft.com/office/officeart/2005/8/layout/cycle4"/>
    <dgm:cxn modelId="{1EC3F6D8-CFB9-4EBB-BB17-645A091EF0C2}" type="presParOf" srcId="{421A5EE9-DD1A-4662-9DD0-BC7E2471FF52}" destId="{FDD682B9-6091-435C-8648-B36773184F1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D4FCD6-E823-4222-8350-1B6485576F28}">
      <dsp:nvSpPr>
        <dsp:cNvPr id="0" name=""/>
        <dsp:cNvSpPr/>
      </dsp:nvSpPr>
      <dsp:spPr>
        <a:xfrm>
          <a:off x="4778" y="1162272"/>
          <a:ext cx="2874364" cy="3449237"/>
        </a:xfrm>
        <a:prstGeom prst="roundRect">
          <a:avLst>
            <a:gd name="adj" fmla="val 5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725" rIns="111125" bIns="0" numCol="1" spcCol="1270" anchor="t" anchorCtr="0">
          <a:noAutofit/>
        </a:bodyPr>
        <a:lstStyle/>
        <a:p>
          <a:pPr lvl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Size of systems</a:t>
          </a:r>
        </a:p>
      </dsp:txBody>
      <dsp:txXfrm rot="16200000">
        <a:off x="-1121972" y="2289023"/>
        <a:ext cx="2828374" cy="574872"/>
      </dsp:txXfrm>
    </dsp:sp>
    <dsp:sp modelId="{37993664-7D39-4066-83CD-5E45F4C6E4FD}">
      <dsp:nvSpPr>
        <dsp:cNvPr id="0" name=""/>
        <dsp:cNvSpPr/>
      </dsp:nvSpPr>
      <dsp:spPr>
        <a:xfrm>
          <a:off x="579651" y="1162272"/>
          <a:ext cx="2141401" cy="344923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Char char="-"/>
          </a:pPr>
          <a:r>
            <a:rPr lang="en-US" sz="2400" kern="12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We cannot </a:t>
          </a:r>
          <a:r>
            <a:rPr lang="en-US" sz="2400" kern="1200" dirty="0" err="1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simultane-ously</a:t>
          </a:r>
          <a:r>
            <a:rPr lang="en-US" sz="2400" kern="12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 communicate with all actors holding stakes in the food systems.</a:t>
          </a:r>
        </a:p>
      </dsp:txBody>
      <dsp:txXfrm>
        <a:off x="579651" y="1162272"/>
        <a:ext cx="2141401" cy="3449237"/>
      </dsp:txXfrm>
    </dsp:sp>
    <dsp:sp modelId="{26AA3676-171E-45BA-895D-7D4A3F564757}">
      <dsp:nvSpPr>
        <dsp:cNvPr id="0" name=""/>
        <dsp:cNvSpPr/>
      </dsp:nvSpPr>
      <dsp:spPr>
        <a:xfrm>
          <a:off x="2979745" y="1162272"/>
          <a:ext cx="2874364" cy="3449237"/>
        </a:xfrm>
        <a:prstGeom prst="roundRect">
          <a:avLst>
            <a:gd name="adj" fmla="val 5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725" rIns="111125" bIns="0" numCol="1" spcCol="1270" anchor="t" anchorCtr="0">
          <a:noAutofit/>
        </a:bodyPr>
        <a:lstStyle/>
        <a:p>
          <a:pPr lvl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Difficulties to reach</a:t>
          </a:r>
        </a:p>
      </dsp:txBody>
      <dsp:txXfrm rot="16200000">
        <a:off x="1852994" y="2289023"/>
        <a:ext cx="2828374" cy="574872"/>
      </dsp:txXfrm>
    </dsp:sp>
    <dsp:sp modelId="{CF0ADF16-A759-44EF-9A7B-4A295FD4826C}">
      <dsp:nvSpPr>
        <dsp:cNvPr id="0" name=""/>
        <dsp:cNvSpPr/>
      </dsp:nvSpPr>
      <dsp:spPr>
        <a:xfrm rot="5400000">
          <a:off x="2740570" y="3904743"/>
          <a:ext cx="507093" cy="43115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E00083-F39E-400F-95FD-79C018DECE24}">
      <dsp:nvSpPr>
        <dsp:cNvPr id="0" name=""/>
        <dsp:cNvSpPr/>
      </dsp:nvSpPr>
      <dsp:spPr>
        <a:xfrm>
          <a:off x="3554618" y="1162272"/>
          <a:ext cx="2141401" cy="344923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Even if we will try, a large </a:t>
          </a:r>
          <a:r>
            <a:rPr lang="lv-LV" sz="2400" kern="1200" dirty="0" err="1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share</a:t>
          </a:r>
          <a:r>
            <a:rPr lang="en-US" sz="2400" kern="12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 of stakeholders will not </a:t>
          </a:r>
          <a:r>
            <a:rPr lang="lv-LV" sz="2400" kern="1200" dirty="0" err="1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listen</a:t>
          </a:r>
          <a:r>
            <a:rPr lang="lv-LV" sz="2400" kern="12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 to</a:t>
          </a:r>
          <a:r>
            <a:rPr lang="en-US" sz="2400" kern="12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 us or will not believe us.</a:t>
          </a:r>
        </a:p>
      </dsp:txBody>
      <dsp:txXfrm>
        <a:off x="3554618" y="1162272"/>
        <a:ext cx="2141401" cy="3449237"/>
      </dsp:txXfrm>
    </dsp:sp>
    <dsp:sp modelId="{7D4F5B04-CAAA-40D1-98D0-014BEB94541E}">
      <dsp:nvSpPr>
        <dsp:cNvPr id="0" name=""/>
        <dsp:cNvSpPr/>
      </dsp:nvSpPr>
      <dsp:spPr>
        <a:xfrm>
          <a:off x="5954712" y="1162272"/>
          <a:ext cx="2874364" cy="3449237"/>
        </a:xfrm>
        <a:prstGeom prst="roundRect">
          <a:avLst>
            <a:gd name="adj" fmla="val 5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725" rIns="111125" bIns="0" numCol="1" spcCol="1270" anchor="t" anchorCtr="0">
          <a:noAutofit/>
        </a:bodyPr>
        <a:lstStyle/>
        <a:p>
          <a:pPr lvl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Various needs</a:t>
          </a:r>
        </a:p>
      </dsp:txBody>
      <dsp:txXfrm rot="16200000">
        <a:off x="4827962" y="2289023"/>
        <a:ext cx="2828374" cy="574872"/>
      </dsp:txXfrm>
    </dsp:sp>
    <dsp:sp modelId="{673165E0-22D3-4535-BE3B-8069A5396294}">
      <dsp:nvSpPr>
        <dsp:cNvPr id="0" name=""/>
        <dsp:cNvSpPr/>
      </dsp:nvSpPr>
      <dsp:spPr>
        <a:xfrm rot="5400000">
          <a:off x="5715537" y="3904743"/>
          <a:ext cx="507093" cy="43115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8F4F5B-2A16-4BF6-94D0-EDC459765134}">
      <dsp:nvSpPr>
        <dsp:cNvPr id="0" name=""/>
        <dsp:cNvSpPr/>
      </dsp:nvSpPr>
      <dsp:spPr>
        <a:xfrm>
          <a:off x="6529585" y="1162272"/>
          <a:ext cx="2141401" cy="344923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From afar, we do not fully grasp the needs, interests and problems of local stakeholders.</a:t>
          </a:r>
        </a:p>
      </dsp:txBody>
      <dsp:txXfrm>
        <a:off x="6529585" y="1162272"/>
        <a:ext cx="2141401" cy="3449237"/>
      </dsp:txXfrm>
    </dsp:sp>
    <dsp:sp modelId="{7721E4CF-32EB-4D74-9EDC-53F08EBC89E4}">
      <dsp:nvSpPr>
        <dsp:cNvPr id="0" name=""/>
        <dsp:cNvSpPr/>
      </dsp:nvSpPr>
      <dsp:spPr>
        <a:xfrm>
          <a:off x="8929680" y="1162272"/>
          <a:ext cx="2874364" cy="3449237"/>
        </a:xfrm>
        <a:prstGeom prst="roundRect">
          <a:avLst>
            <a:gd name="adj" fmla="val 5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725" rIns="111125" bIns="0" numCol="1" spcCol="1270" anchor="t" anchorCtr="0">
          <a:noAutofit/>
        </a:bodyPr>
        <a:lstStyle/>
        <a:p>
          <a:pPr lvl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Openess</a:t>
          </a:r>
          <a:endParaRPr lang="en-US" sz="2500" kern="1200" dirty="0">
            <a:latin typeface="Helvetica" panose="020B0604020202020204" pitchFamily="34" charset="0"/>
            <a:ea typeface="Cambria" panose="02040503050406030204" pitchFamily="18" charset="0"/>
            <a:cs typeface="Helvetica" panose="020B0604020202020204" pitchFamily="34" charset="0"/>
          </a:endParaRPr>
        </a:p>
      </dsp:txBody>
      <dsp:txXfrm rot="16200000">
        <a:off x="7802929" y="2289023"/>
        <a:ext cx="2828374" cy="574872"/>
      </dsp:txXfrm>
    </dsp:sp>
    <dsp:sp modelId="{C60FED7D-188B-4F1E-AC34-AFCCB5756DB9}">
      <dsp:nvSpPr>
        <dsp:cNvPr id="0" name=""/>
        <dsp:cNvSpPr/>
      </dsp:nvSpPr>
      <dsp:spPr>
        <a:xfrm rot="5400000">
          <a:off x="8690504" y="3904743"/>
          <a:ext cx="507093" cy="43115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A8811-3946-402D-BCCE-2144D3E42FF0}">
      <dsp:nvSpPr>
        <dsp:cNvPr id="0" name=""/>
        <dsp:cNvSpPr/>
      </dsp:nvSpPr>
      <dsp:spPr>
        <a:xfrm>
          <a:off x="1430629" y="265621"/>
          <a:ext cx="2017793" cy="2017793"/>
        </a:xfrm>
        <a:prstGeom prst="pieWedg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2021627" y="856619"/>
        <a:ext cx="1426795" cy="1426795"/>
      </dsp:txXfrm>
    </dsp:sp>
    <dsp:sp modelId="{29C750D3-3C9F-4DC5-8D63-8BA82C17FCB4}">
      <dsp:nvSpPr>
        <dsp:cNvPr id="0" name=""/>
        <dsp:cNvSpPr/>
      </dsp:nvSpPr>
      <dsp:spPr>
        <a:xfrm rot="5400000">
          <a:off x="3541623" y="265621"/>
          <a:ext cx="2017793" cy="2017793"/>
        </a:xfrm>
        <a:prstGeom prst="pieWedge">
          <a:avLst/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02534-1B85-4FD6-AC33-26CD64F556CC}">
      <dsp:nvSpPr>
        <dsp:cNvPr id="0" name=""/>
        <dsp:cNvSpPr/>
      </dsp:nvSpPr>
      <dsp:spPr>
        <a:xfrm rot="10800000">
          <a:off x="3541623" y="2376615"/>
          <a:ext cx="2017793" cy="2017793"/>
        </a:xfrm>
        <a:prstGeom prst="pieWedge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21072E-9136-42FB-9201-DD1A3EFF3AF2}">
      <dsp:nvSpPr>
        <dsp:cNvPr id="0" name=""/>
        <dsp:cNvSpPr/>
      </dsp:nvSpPr>
      <dsp:spPr>
        <a:xfrm rot="16200000">
          <a:off x="1430629" y="2376615"/>
          <a:ext cx="2017793" cy="2017793"/>
        </a:xfrm>
        <a:prstGeom prst="pieWedge">
          <a:avLst/>
        </a:prstGeom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8B1C80-3EC5-4C8E-90CC-DFC1BE804E19}">
      <dsp:nvSpPr>
        <dsp:cNvPr id="0" name=""/>
        <dsp:cNvSpPr/>
      </dsp:nvSpPr>
      <dsp:spPr>
        <a:xfrm>
          <a:off x="6116261" y="2330016"/>
          <a:ext cx="696674" cy="605804"/>
        </a:xfrm>
        <a:prstGeom prst="circularArrow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D682B9-6091-435C-8648-B36773184F13}">
      <dsp:nvSpPr>
        <dsp:cNvPr id="0" name=""/>
        <dsp:cNvSpPr/>
      </dsp:nvSpPr>
      <dsp:spPr>
        <a:xfrm rot="10800000">
          <a:off x="3151709" y="4170831"/>
          <a:ext cx="696674" cy="491034"/>
        </a:xfrm>
        <a:prstGeom prst="circularArrow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DAE6D-A3D3-44A4-9F29-BA3ECCBB0E0A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9FDA3-759E-4714-B85C-260A64728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9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B7112-C948-45F5-A53B-C6916945F8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28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0068B-28AA-42F4-B208-D202B6676A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57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0068B-28AA-42F4-B208-D202B6676A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9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C776A-F4E1-7E89-D70F-E6E4EF805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A29852-A874-B26D-56B6-CF56EF99D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1E97B-A18D-B811-3E22-26F8D7197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3080-A39F-45F9-A61C-2ED0668242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6AA7F-0E79-A0DD-D424-6792DFC66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78874-82CF-36D4-FC60-E3485843A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37EC-E8C2-46F3-9C7A-43E1CEA1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56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A7B00-D0D8-5161-1D4B-F0C91CEE3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35E8AD-F4ED-58D6-672D-BD325675D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189C0-6AD8-BA03-EA3F-23FF25717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3080-A39F-45F9-A61C-2ED0668242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23E6A-D221-2F45-2247-B907C53ED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7231E-8717-4C8B-F4F3-29510469B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37EC-E8C2-46F3-9C7A-43E1CEA1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7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64B0FD-6ED4-89F4-4B3C-FFDC7F1A4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ABF424-720A-510D-E186-810B9546D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D772B-A3FC-4132-B7D7-18BE5905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3080-A39F-45F9-A61C-2ED0668242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1F0DC-57AC-A0B4-5331-0FE84A841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E191-CECD-2A63-EDE9-3CCAE751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37EC-E8C2-46F3-9C7A-43E1CEA1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7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2"/>
          <p:cNvSpPr/>
          <p:nvPr userDrawn="1"/>
        </p:nvSpPr>
        <p:spPr>
          <a:xfrm>
            <a:off x="0" y="6250024"/>
            <a:ext cx="12192000" cy="6353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pic>
        <p:nvPicPr>
          <p:cNvPr id="6" name="Imagen 5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27" r="68207" b="-1"/>
          <a:stretch/>
        </p:blipFill>
        <p:spPr bwMode="auto">
          <a:xfrm>
            <a:off x="1745791" y="6375439"/>
            <a:ext cx="540732" cy="3717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 de texto 13"/>
          <p:cNvSpPr txBox="1"/>
          <p:nvPr userDrawn="1"/>
        </p:nvSpPr>
        <p:spPr>
          <a:xfrm>
            <a:off x="2286522" y="6460417"/>
            <a:ext cx="8698497" cy="26169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es-ES_tradnl" sz="933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THIS PROJECT HAS RECEIVED FUNDING FROM THE EUROPEAN UNION’S HORIZON 2020 RESEARCH AND INNOVATION PROGRAMME UNDER GRANT AGREEMENT NO </a:t>
            </a:r>
            <a:r>
              <a:rPr lang="is-IS" sz="933">
                <a:solidFill>
                  <a:srgbClr val="000000"/>
                </a:solidFill>
                <a:effectLst/>
                <a:latin typeface="+mn-lt"/>
                <a:ea typeface="Times New Roman"/>
                <a:cs typeface="Times New Roman"/>
              </a:rPr>
              <a:t>101000573</a:t>
            </a:r>
            <a:endParaRPr lang="es-ES_tradnl" sz="933">
              <a:effectLst/>
              <a:latin typeface="Calibri"/>
              <a:ea typeface="ＭＳ 明朝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s-ES_tradnl" sz="1067">
                <a:effectLst/>
                <a:latin typeface="Calibri"/>
                <a:ea typeface="ＭＳ 明朝"/>
                <a:cs typeface="Times New Roman"/>
              </a:rPr>
              <a:t> </a:t>
            </a:r>
            <a:endParaRPr lang="es-ES_tradnl" sz="1467">
              <a:effectLst/>
              <a:latin typeface="Calibri"/>
              <a:ea typeface="ＭＳ 明朝"/>
              <a:cs typeface="Times New Roman"/>
            </a:endParaRPr>
          </a:p>
        </p:txBody>
      </p:sp>
      <p:grpSp>
        <p:nvGrpSpPr>
          <p:cNvPr id="8" name="Agrupar 8"/>
          <p:cNvGrpSpPr/>
          <p:nvPr userDrawn="1"/>
        </p:nvGrpSpPr>
        <p:grpSpPr>
          <a:xfrm>
            <a:off x="671053" y="-5205"/>
            <a:ext cx="186267" cy="724992"/>
            <a:chOff x="4706989" y="278581"/>
            <a:chExt cx="139700" cy="543744"/>
          </a:xfrm>
        </p:grpSpPr>
        <p:cxnSp>
          <p:nvCxnSpPr>
            <p:cNvPr id="9" name="Conector recto 9"/>
            <p:cNvCxnSpPr/>
            <p:nvPr/>
          </p:nvCxnSpPr>
          <p:spPr>
            <a:xfrm>
              <a:off x="4776839" y="278581"/>
              <a:ext cx="0" cy="40148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nillo 10"/>
            <p:cNvSpPr/>
            <p:nvPr/>
          </p:nvSpPr>
          <p:spPr>
            <a:xfrm>
              <a:off x="4706989" y="682625"/>
              <a:ext cx="139700" cy="139700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>
                <a:solidFill>
                  <a:schemeClr val="tx1"/>
                </a:solidFill>
              </a:endParaRPr>
            </a:p>
          </p:txBody>
        </p:sp>
      </p:grpSp>
      <p:pic>
        <p:nvPicPr>
          <p:cNvPr id="11" name="Imagen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8341" y="35032"/>
            <a:ext cx="2780891" cy="1032933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 hasCustomPrompt="1"/>
          </p:nvPr>
        </p:nvSpPr>
        <p:spPr>
          <a:xfrm>
            <a:off x="948267" y="442389"/>
            <a:ext cx="7340600" cy="294217"/>
          </a:xfrm>
          <a:prstGeom prst="rect">
            <a:avLst/>
          </a:prstGeom>
        </p:spPr>
        <p:txBody>
          <a:bodyPr vert="horz"/>
          <a:lstStyle>
            <a:lvl1pPr algn="l">
              <a:defRPr sz="1333" b="1" baseline="0"/>
            </a:lvl1pPr>
          </a:lstStyle>
          <a:p>
            <a:r>
              <a:rPr lang="es-ES" sz="1333" b="1" dirty="0" err="1"/>
              <a:t>Title</a:t>
            </a:r>
            <a:r>
              <a:rPr lang="es-ES" sz="1333" b="1" dirty="0"/>
              <a:t> of </a:t>
            </a:r>
            <a:r>
              <a:rPr lang="es-ES" sz="1333" b="1" dirty="0" err="1"/>
              <a:t>the</a:t>
            </a:r>
            <a:r>
              <a:rPr lang="es-ES" sz="1333" b="1" dirty="0"/>
              <a:t> </a:t>
            </a:r>
            <a:r>
              <a:rPr lang="es-ES" sz="1333" b="1" dirty="0" err="1"/>
              <a:t>document</a:t>
            </a:r>
            <a:r>
              <a:rPr lang="es-ES" sz="1333" b="1" dirty="0"/>
              <a:t>. </a:t>
            </a:r>
            <a:r>
              <a:rPr lang="es-ES" sz="1333" b="1" dirty="0" err="1"/>
              <a:t>Write</a:t>
            </a:r>
            <a:r>
              <a:rPr lang="es-ES" sz="1333" b="1" dirty="0"/>
              <a:t> </a:t>
            </a:r>
            <a:r>
              <a:rPr lang="es-ES" sz="1333" b="1" dirty="0" err="1"/>
              <a:t>it</a:t>
            </a:r>
            <a:r>
              <a:rPr lang="es-ES" sz="1333" b="1" dirty="0"/>
              <a:t> in </a:t>
            </a:r>
            <a:r>
              <a:rPr lang="es-ES" sz="1333" b="1" dirty="0" err="1"/>
              <a:t>the</a:t>
            </a:r>
            <a:r>
              <a:rPr lang="es-ES" sz="1333" b="1" dirty="0"/>
              <a:t> </a:t>
            </a:r>
            <a:r>
              <a:rPr lang="es-ES" sz="1333" b="1" dirty="0" err="1"/>
              <a:t>concerning</a:t>
            </a:r>
            <a:r>
              <a:rPr lang="es-ES" sz="1333" b="1" dirty="0"/>
              <a:t> </a:t>
            </a:r>
            <a:r>
              <a:rPr lang="es-ES" sz="1333" b="1" dirty="0" err="1"/>
              <a:t>pattern</a:t>
            </a:r>
            <a:endParaRPr lang="es-ES" sz="1333" b="1" dirty="0"/>
          </a:p>
        </p:txBody>
      </p:sp>
    </p:spTree>
    <p:extLst>
      <p:ext uri="{BB962C8B-B14F-4D97-AF65-F5344CB8AC3E}">
        <p14:creationId xmlns:p14="http://schemas.microsoft.com/office/powerpoint/2010/main" val="2426544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2"/>
          <p:cNvSpPr/>
          <p:nvPr userDrawn="1"/>
        </p:nvSpPr>
        <p:spPr>
          <a:xfrm>
            <a:off x="0" y="6250024"/>
            <a:ext cx="12192000" cy="6353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pic>
        <p:nvPicPr>
          <p:cNvPr id="6" name="Imagen 5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27" r="68207" b="-1"/>
          <a:stretch/>
        </p:blipFill>
        <p:spPr bwMode="auto">
          <a:xfrm>
            <a:off x="1745790" y="6375439"/>
            <a:ext cx="540732" cy="3717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 de texto 13"/>
          <p:cNvSpPr txBox="1"/>
          <p:nvPr userDrawn="1"/>
        </p:nvSpPr>
        <p:spPr>
          <a:xfrm>
            <a:off x="2286521" y="6460415"/>
            <a:ext cx="8698497" cy="26169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es-ES_tradnl" sz="933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THIS PROJECT HAS RECEIVED FUNDING FROM THE EUROPEAN UNION’S HORIZON 2020 RESEARCH AND INNOVATION PROGRAMME UNDER GRANT AGREEMENT NO </a:t>
            </a:r>
            <a:r>
              <a:rPr lang="is-IS" sz="933">
                <a:solidFill>
                  <a:srgbClr val="000000"/>
                </a:solidFill>
                <a:effectLst/>
                <a:latin typeface="+mn-lt"/>
                <a:ea typeface="Times New Roman"/>
                <a:cs typeface="Times New Roman"/>
              </a:rPr>
              <a:t>101000573</a:t>
            </a:r>
            <a:endParaRPr lang="es-ES_tradnl" sz="933">
              <a:effectLst/>
              <a:latin typeface="Calibri"/>
              <a:ea typeface="ＭＳ 明朝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s-ES_tradnl" sz="1067">
                <a:effectLst/>
                <a:latin typeface="Calibri"/>
                <a:ea typeface="ＭＳ 明朝"/>
                <a:cs typeface="Times New Roman"/>
              </a:rPr>
              <a:t> </a:t>
            </a:r>
            <a:endParaRPr lang="es-ES_tradnl" sz="1467">
              <a:effectLst/>
              <a:latin typeface="Calibri"/>
              <a:ea typeface="ＭＳ 明朝"/>
              <a:cs typeface="Times New Roman"/>
            </a:endParaRPr>
          </a:p>
        </p:txBody>
      </p:sp>
      <p:grpSp>
        <p:nvGrpSpPr>
          <p:cNvPr id="8" name="Agrupar 8"/>
          <p:cNvGrpSpPr/>
          <p:nvPr userDrawn="1"/>
        </p:nvGrpSpPr>
        <p:grpSpPr>
          <a:xfrm>
            <a:off x="671052" y="-5205"/>
            <a:ext cx="186267" cy="724992"/>
            <a:chOff x="4706989" y="278581"/>
            <a:chExt cx="139700" cy="543744"/>
          </a:xfrm>
        </p:grpSpPr>
        <p:cxnSp>
          <p:nvCxnSpPr>
            <p:cNvPr id="9" name="Conector recto 9"/>
            <p:cNvCxnSpPr/>
            <p:nvPr/>
          </p:nvCxnSpPr>
          <p:spPr>
            <a:xfrm>
              <a:off x="4776839" y="278581"/>
              <a:ext cx="0" cy="40148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nillo 10"/>
            <p:cNvSpPr/>
            <p:nvPr/>
          </p:nvSpPr>
          <p:spPr>
            <a:xfrm>
              <a:off x="4706989" y="682625"/>
              <a:ext cx="139700" cy="139700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>
                <a:solidFill>
                  <a:schemeClr val="tx1"/>
                </a:solidFill>
              </a:endParaRPr>
            </a:p>
          </p:txBody>
        </p:sp>
      </p:grpSp>
      <p:pic>
        <p:nvPicPr>
          <p:cNvPr id="11" name="Imagen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8341" y="35031"/>
            <a:ext cx="2780891" cy="1032933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 hasCustomPrompt="1"/>
          </p:nvPr>
        </p:nvSpPr>
        <p:spPr>
          <a:xfrm>
            <a:off x="948267" y="442388"/>
            <a:ext cx="7340600" cy="294217"/>
          </a:xfrm>
          <a:prstGeom prst="rect">
            <a:avLst/>
          </a:prstGeom>
        </p:spPr>
        <p:txBody>
          <a:bodyPr vert="horz"/>
          <a:lstStyle>
            <a:lvl1pPr algn="l">
              <a:defRPr sz="1333" b="1" baseline="0"/>
            </a:lvl1pPr>
          </a:lstStyle>
          <a:p>
            <a:r>
              <a:rPr lang="es-ES" sz="1333" b="1" dirty="0" err="1"/>
              <a:t>Title</a:t>
            </a:r>
            <a:r>
              <a:rPr lang="es-ES" sz="1333" b="1" dirty="0"/>
              <a:t> of </a:t>
            </a:r>
            <a:r>
              <a:rPr lang="es-ES" sz="1333" b="1" dirty="0" err="1"/>
              <a:t>the</a:t>
            </a:r>
            <a:r>
              <a:rPr lang="es-ES" sz="1333" b="1" dirty="0"/>
              <a:t> </a:t>
            </a:r>
            <a:r>
              <a:rPr lang="es-ES" sz="1333" b="1" dirty="0" err="1"/>
              <a:t>document</a:t>
            </a:r>
            <a:r>
              <a:rPr lang="es-ES" sz="1333" b="1" dirty="0"/>
              <a:t>. </a:t>
            </a:r>
            <a:r>
              <a:rPr lang="es-ES" sz="1333" b="1" dirty="0" err="1"/>
              <a:t>Write</a:t>
            </a:r>
            <a:r>
              <a:rPr lang="es-ES" sz="1333" b="1" dirty="0"/>
              <a:t> </a:t>
            </a:r>
            <a:r>
              <a:rPr lang="es-ES" sz="1333" b="1" dirty="0" err="1"/>
              <a:t>it</a:t>
            </a:r>
            <a:r>
              <a:rPr lang="es-ES" sz="1333" b="1" dirty="0"/>
              <a:t> in </a:t>
            </a:r>
            <a:r>
              <a:rPr lang="es-ES" sz="1333" b="1" dirty="0" err="1"/>
              <a:t>the</a:t>
            </a:r>
            <a:r>
              <a:rPr lang="es-ES" sz="1333" b="1" dirty="0"/>
              <a:t> </a:t>
            </a:r>
            <a:r>
              <a:rPr lang="es-ES" sz="1333" b="1" dirty="0" err="1"/>
              <a:t>concerning</a:t>
            </a:r>
            <a:r>
              <a:rPr lang="es-ES" sz="1333" b="1" dirty="0"/>
              <a:t> </a:t>
            </a:r>
            <a:r>
              <a:rPr lang="es-ES" sz="1333" b="1" dirty="0" err="1"/>
              <a:t>pattern</a:t>
            </a:r>
            <a:endParaRPr lang="es-ES" sz="1333" b="1" dirty="0"/>
          </a:p>
        </p:txBody>
      </p:sp>
    </p:spTree>
    <p:extLst>
      <p:ext uri="{BB962C8B-B14F-4D97-AF65-F5344CB8AC3E}">
        <p14:creationId xmlns:p14="http://schemas.microsoft.com/office/powerpoint/2010/main" val="3965411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2"/>
          <p:cNvSpPr/>
          <p:nvPr userDrawn="1"/>
        </p:nvSpPr>
        <p:spPr>
          <a:xfrm>
            <a:off x="0" y="6250024"/>
            <a:ext cx="12192000" cy="6353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pic>
        <p:nvPicPr>
          <p:cNvPr id="6" name="Imagen 5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27" r="68207" b="-1"/>
          <a:stretch/>
        </p:blipFill>
        <p:spPr bwMode="auto">
          <a:xfrm>
            <a:off x="1745790" y="6375439"/>
            <a:ext cx="540732" cy="3717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 de texto 13"/>
          <p:cNvSpPr txBox="1"/>
          <p:nvPr userDrawn="1"/>
        </p:nvSpPr>
        <p:spPr>
          <a:xfrm>
            <a:off x="2286521" y="6460415"/>
            <a:ext cx="8698497" cy="26169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es-ES_tradnl" sz="933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THIS PROJECT HAS RECEIVED FUNDING FROM THE EUROPEAN UNION’S HORIZON 2020 RESEARCH AND INNOVATION PROGRAMME UNDER GRANT AGREEMENT NO </a:t>
            </a:r>
            <a:r>
              <a:rPr lang="is-IS" sz="933">
                <a:solidFill>
                  <a:srgbClr val="000000"/>
                </a:solidFill>
                <a:effectLst/>
                <a:latin typeface="+mn-lt"/>
                <a:ea typeface="Times New Roman"/>
                <a:cs typeface="Times New Roman"/>
              </a:rPr>
              <a:t>101000573</a:t>
            </a:r>
            <a:endParaRPr lang="es-ES_tradnl" sz="933">
              <a:effectLst/>
              <a:latin typeface="Calibri"/>
              <a:ea typeface="ＭＳ 明朝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s-ES_tradnl" sz="1067">
                <a:effectLst/>
                <a:latin typeface="Calibri"/>
                <a:ea typeface="ＭＳ 明朝"/>
                <a:cs typeface="Times New Roman"/>
              </a:rPr>
              <a:t> </a:t>
            </a:r>
            <a:endParaRPr lang="es-ES_tradnl" sz="1467">
              <a:effectLst/>
              <a:latin typeface="Calibri"/>
              <a:ea typeface="ＭＳ 明朝"/>
              <a:cs typeface="Times New Roman"/>
            </a:endParaRPr>
          </a:p>
        </p:txBody>
      </p:sp>
      <p:grpSp>
        <p:nvGrpSpPr>
          <p:cNvPr id="8" name="Agrupar 8"/>
          <p:cNvGrpSpPr/>
          <p:nvPr userDrawn="1"/>
        </p:nvGrpSpPr>
        <p:grpSpPr>
          <a:xfrm>
            <a:off x="671052" y="-5205"/>
            <a:ext cx="186267" cy="724992"/>
            <a:chOff x="4706989" y="278581"/>
            <a:chExt cx="139700" cy="543744"/>
          </a:xfrm>
        </p:grpSpPr>
        <p:cxnSp>
          <p:nvCxnSpPr>
            <p:cNvPr id="9" name="Conector recto 9"/>
            <p:cNvCxnSpPr/>
            <p:nvPr/>
          </p:nvCxnSpPr>
          <p:spPr>
            <a:xfrm>
              <a:off x="4776839" y="278581"/>
              <a:ext cx="0" cy="40148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nillo 10"/>
            <p:cNvSpPr/>
            <p:nvPr/>
          </p:nvSpPr>
          <p:spPr>
            <a:xfrm>
              <a:off x="4706989" y="682625"/>
              <a:ext cx="139700" cy="139700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>
                <a:solidFill>
                  <a:schemeClr val="tx1"/>
                </a:solidFill>
              </a:endParaRPr>
            </a:p>
          </p:txBody>
        </p:sp>
      </p:grpSp>
      <p:pic>
        <p:nvPicPr>
          <p:cNvPr id="11" name="Imagen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8341" y="35031"/>
            <a:ext cx="2780891" cy="1032933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 hasCustomPrompt="1"/>
          </p:nvPr>
        </p:nvSpPr>
        <p:spPr>
          <a:xfrm>
            <a:off x="948267" y="442388"/>
            <a:ext cx="7340600" cy="294217"/>
          </a:xfrm>
          <a:prstGeom prst="rect">
            <a:avLst/>
          </a:prstGeom>
        </p:spPr>
        <p:txBody>
          <a:bodyPr vert="horz"/>
          <a:lstStyle>
            <a:lvl1pPr algn="l">
              <a:defRPr sz="1333" b="1" baseline="0"/>
            </a:lvl1pPr>
          </a:lstStyle>
          <a:p>
            <a:r>
              <a:rPr lang="es-ES" sz="1333" b="1" dirty="0" err="1"/>
              <a:t>Title</a:t>
            </a:r>
            <a:r>
              <a:rPr lang="es-ES" sz="1333" b="1" dirty="0"/>
              <a:t> of </a:t>
            </a:r>
            <a:r>
              <a:rPr lang="es-ES" sz="1333" b="1" dirty="0" err="1"/>
              <a:t>the</a:t>
            </a:r>
            <a:r>
              <a:rPr lang="es-ES" sz="1333" b="1" dirty="0"/>
              <a:t> </a:t>
            </a:r>
            <a:r>
              <a:rPr lang="es-ES" sz="1333" b="1" dirty="0" err="1"/>
              <a:t>document</a:t>
            </a:r>
            <a:r>
              <a:rPr lang="es-ES" sz="1333" b="1" dirty="0"/>
              <a:t>. </a:t>
            </a:r>
            <a:r>
              <a:rPr lang="es-ES" sz="1333" b="1" dirty="0" err="1"/>
              <a:t>Write</a:t>
            </a:r>
            <a:r>
              <a:rPr lang="es-ES" sz="1333" b="1" dirty="0"/>
              <a:t> </a:t>
            </a:r>
            <a:r>
              <a:rPr lang="es-ES" sz="1333" b="1" dirty="0" err="1"/>
              <a:t>it</a:t>
            </a:r>
            <a:r>
              <a:rPr lang="es-ES" sz="1333" b="1" dirty="0"/>
              <a:t> in </a:t>
            </a:r>
            <a:r>
              <a:rPr lang="es-ES" sz="1333" b="1" dirty="0" err="1"/>
              <a:t>the</a:t>
            </a:r>
            <a:r>
              <a:rPr lang="es-ES" sz="1333" b="1" dirty="0"/>
              <a:t> </a:t>
            </a:r>
            <a:r>
              <a:rPr lang="es-ES" sz="1333" b="1" dirty="0" err="1"/>
              <a:t>concerning</a:t>
            </a:r>
            <a:r>
              <a:rPr lang="es-ES" sz="1333" b="1" dirty="0"/>
              <a:t> </a:t>
            </a:r>
            <a:r>
              <a:rPr lang="es-ES" sz="1333" b="1" dirty="0" err="1"/>
              <a:t>pattern</a:t>
            </a:r>
            <a:endParaRPr lang="es-ES" sz="1333" b="1" dirty="0"/>
          </a:p>
        </p:txBody>
      </p:sp>
    </p:spTree>
    <p:extLst>
      <p:ext uri="{BB962C8B-B14F-4D97-AF65-F5344CB8AC3E}">
        <p14:creationId xmlns:p14="http://schemas.microsoft.com/office/powerpoint/2010/main" val="3566402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. Desarro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0" y="6405331"/>
            <a:ext cx="12192000" cy="480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pic>
        <p:nvPicPr>
          <p:cNvPr id="4" name="Imagen 3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27" r="68207" b="-1"/>
          <a:stretch/>
        </p:blipFill>
        <p:spPr bwMode="auto">
          <a:xfrm>
            <a:off x="689674" y="6501342"/>
            <a:ext cx="413773" cy="2844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 de texto 13"/>
          <p:cNvSpPr txBox="1"/>
          <p:nvPr userDrawn="1"/>
        </p:nvSpPr>
        <p:spPr>
          <a:xfrm>
            <a:off x="1103446" y="6501342"/>
            <a:ext cx="8698497" cy="26169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es-ES_tradnl" sz="933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THIS PROJECT HAS RECEIVED FUNDING FROM THE EUROPEAN UNION’S HORIZON 2020 RESEARCH AND INNOVATION PROGRAMME UNDER GRANT AGREEMENT NO </a:t>
            </a:r>
            <a:r>
              <a:rPr lang="is-IS" sz="933">
                <a:solidFill>
                  <a:srgbClr val="000000"/>
                </a:solidFill>
                <a:effectLst/>
                <a:latin typeface="+mn-lt"/>
                <a:ea typeface="Times New Roman"/>
                <a:cs typeface="Times New Roman"/>
              </a:rPr>
              <a:t>101000573</a:t>
            </a:r>
            <a:endParaRPr lang="es-ES_tradnl" sz="933">
              <a:effectLst/>
              <a:latin typeface="Calibri"/>
              <a:ea typeface="ＭＳ 明朝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s-ES_tradnl" sz="1067">
                <a:effectLst/>
                <a:latin typeface="Calibri"/>
                <a:ea typeface="ＭＳ 明朝"/>
                <a:cs typeface="Times New Roman"/>
              </a:rPr>
              <a:t> </a:t>
            </a:r>
            <a:endParaRPr lang="es-ES_tradnl" sz="1467">
              <a:effectLst/>
              <a:latin typeface="Calibri"/>
              <a:ea typeface="ＭＳ 明朝"/>
              <a:cs typeface="Times New Roman"/>
            </a:endParaRPr>
          </a:p>
        </p:txBody>
      </p:sp>
      <p:grpSp>
        <p:nvGrpSpPr>
          <p:cNvPr id="6" name="Agrupar 8"/>
          <p:cNvGrpSpPr/>
          <p:nvPr userDrawn="1"/>
        </p:nvGrpSpPr>
        <p:grpSpPr>
          <a:xfrm>
            <a:off x="671052" y="-5205"/>
            <a:ext cx="186267" cy="724992"/>
            <a:chOff x="4706989" y="278581"/>
            <a:chExt cx="139700" cy="543744"/>
          </a:xfrm>
        </p:grpSpPr>
        <p:cxnSp>
          <p:nvCxnSpPr>
            <p:cNvPr id="7" name="Conector recto 9"/>
            <p:cNvCxnSpPr/>
            <p:nvPr/>
          </p:nvCxnSpPr>
          <p:spPr>
            <a:xfrm>
              <a:off x="4776839" y="278581"/>
              <a:ext cx="0" cy="40148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nillo 10"/>
            <p:cNvSpPr/>
            <p:nvPr/>
          </p:nvSpPr>
          <p:spPr>
            <a:xfrm>
              <a:off x="4706989" y="682625"/>
              <a:ext cx="139700" cy="139700"/>
            </a:xfrm>
            <a:prstGeom prst="donu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>
                <a:solidFill>
                  <a:schemeClr val="tx1"/>
                </a:solidFill>
              </a:endParaRPr>
            </a:p>
          </p:txBody>
        </p:sp>
      </p:grpSp>
      <p:pic>
        <p:nvPicPr>
          <p:cNvPr id="9" name="Imagen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4352" y="41168"/>
            <a:ext cx="2400267" cy="89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65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EF055-1749-45D5-5409-FB53BA3AB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E52FC-954C-9B54-E45F-D631F923D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EC98E-25AE-8648-24C0-7B3897A99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3080-A39F-45F9-A61C-2ED0668242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42282-A192-1AFC-A175-8F0E8783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09F6-5422-1073-9A46-1C5CC1C35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37EC-E8C2-46F3-9C7A-43E1CEA1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04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0FAE-B941-1198-431A-A6DB6F2C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75B1E-1590-FBD5-3112-4A3CBC4C3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37AF9-6187-AD80-B0C7-6D03C67C1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3080-A39F-45F9-A61C-2ED0668242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0FAEB-C5DD-8994-DA81-B3CFA8386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77523-3205-83CE-753F-600564E9A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37EC-E8C2-46F3-9C7A-43E1CEA1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0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64B17-BD3E-C4B0-C740-9C3928D3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1E866-263B-3F5C-6620-57CF73F39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45DE1-2B3E-617A-5710-A32F0781E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6EFBB-A3E0-2A10-57D5-964D0921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3080-A39F-45F9-A61C-2ED0668242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29CCAB-48B5-3842-59DD-F35A77A2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D6B94-1571-6596-8C79-DD3E8242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37EC-E8C2-46F3-9C7A-43E1CEA1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00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708C0-2B1A-C2C5-9B09-63EDB482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3A548-C6D4-17FC-F32D-5D5018D93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5E94-57AB-744F-DD14-17B70A0FF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7A20DA-F303-6667-25AE-C1A7730D1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5AF78-B9C2-60B5-E078-4CEC23BC9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3C4D7E-8820-F228-A261-3B1810B40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3080-A39F-45F9-A61C-2ED0668242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2FEFED-50D6-B718-6F70-042CC2944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904E5-A287-DCC7-C39B-D3A35BA8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37EC-E8C2-46F3-9C7A-43E1CEA1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27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9F478-8503-E5E5-3B65-337524B5B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881B5D-F1A6-C04C-E00A-69D826BE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3080-A39F-45F9-A61C-2ED0668242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1F1AF-700D-A3E4-F581-67CB4D4C9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95A54A-1A7A-BE38-859E-461C78606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37EC-E8C2-46F3-9C7A-43E1CEA1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1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E48AD2-A4B7-B983-7818-DD02CBC5A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3080-A39F-45F9-A61C-2ED0668242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5A9F81-1A19-D50F-A214-1C594736A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16C7B-C459-C7CE-7FB0-CF908780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37EC-E8C2-46F3-9C7A-43E1CEA1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4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D34E4-247B-04A8-CB14-24100A7C9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FF195-A319-ECB3-DFCE-FC95EA993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090B2-21CB-0329-A0D8-3161DE9BB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0015A-C6FE-33E4-4157-664765B9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3080-A39F-45F9-A61C-2ED0668242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8F0C3-A71B-5800-CF75-7E7ECF824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572B4-18E0-8C79-B8D9-AA942A8C5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37EC-E8C2-46F3-9C7A-43E1CEA1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92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2C2D6-DE7D-C383-440B-7DDA6BD3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E855A0-894A-969D-D849-BE97A5F7C2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88747-5975-7FDD-EEFE-4AB1E54F3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1A87A2-7066-405A-25BE-33D1016DD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3080-A39F-45F9-A61C-2ED0668242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B7D25-6CD9-2128-75A0-4A609A3D3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EB689-DC43-2915-E23C-9775C7477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37EC-E8C2-46F3-9C7A-43E1CEA1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7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12351E-8DC4-5B70-AB1F-17E05C7B4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B3F9F-675E-5B9B-1CD4-6EC0B521D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403EA-C9D4-B071-7215-7DEA653C5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A3080-A39F-45F9-A61C-2ED0668242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CD8BC-0636-A5E1-CF0F-D095E55E6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C20DB-2A07-C847-E870-9F5181749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937EC-E8C2-46F3-9C7A-43E1CEA1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4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2.mp4"/><Relationship Id="rId7" Type="http://schemas.openxmlformats.org/officeDocument/2006/relationships/image" Target="../media/image2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8.jpeg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, circle&#10;&#10;Description automatically generated">
            <a:extLst>
              <a:ext uri="{FF2B5EF4-FFF2-40B4-BE49-F238E27FC236}">
                <a16:creationId xmlns:a16="http://schemas.microsoft.com/office/drawing/2014/main" id="{5DD1514B-CA88-AC58-54E7-2F4BD56D06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9537" y="-233552"/>
            <a:ext cx="4766407" cy="6740634"/>
          </a:xfrm>
          <a:prstGeom prst="rect">
            <a:avLst/>
          </a:prstGeom>
        </p:spPr>
      </p:pic>
      <p:sp>
        <p:nvSpPr>
          <p:cNvPr id="4" name="Trapezoid 3">
            <a:extLst>
              <a:ext uri="{FF2B5EF4-FFF2-40B4-BE49-F238E27FC236}">
                <a16:creationId xmlns:a16="http://schemas.microsoft.com/office/drawing/2014/main" id="{DCC15313-1894-930E-9E85-A5BF8860B4B9}"/>
              </a:ext>
            </a:extLst>
          </p:cNvPr>
          <p:cNvSpPr/>
          <p:nvPr/>
        </p:nvSpPr>
        <p:spPr>
          <a:xfrm>
            <a:off x="5055320" y="0"/>
            <a:ext cx="11880669" cy="6858000"/>
          </a:xfrm>
          <a:prstGeom prst="trapezoi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6DAAEF-DE2C-9005-146B-E5AAE872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5406" y="139015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6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Enabling enthusiasts </a:t>
            </a:r>
            <a:br>
              <a:rPr lang="en-US" sz="6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</a:br>
            <a:r>
              <a:rPr lang="en-US" sz="6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to become ambassadors </a:t>
            </a:r>
            <a:br>
              <a:rPr lang="en-US" sz="6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</a:br>
            <a:r>
              <a:rPr lang="en-US" sz="6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of your research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64BEB-4720-A676-9CA2-93493E879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5406" y="3869825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Mikelis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Grivins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dr.soc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professor at Riga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Stradins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University,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senior researcher at Baltic Studies Centre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mail: mikelis.grivins@rsu.lv</a:t>
            </a:r>
          </a:p>
        </p:txBody>
      </p:sp>
      <p:pic>
        <p:nvPicPr>
          <p:cNvPr id="7" name="Picture 2" descr="Cocoreado">
            <a:extLst>
              <a:ext uri="{FF2B5EF4-FFF2-40B4-BE49-F238E27FC236}">
                <a16:creationId xmlns:a16="http://schemas.microsoft.com/office/drawing/2014/main" id="{CA15B03E-E171-4B4A-CEBF-BAEC61920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" y="5820621"/>
            <a:ext cx="2552140" cy="8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966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, circle&#10;&#10;Description automatically generated">
            <a:extLst>
              <a:ext uri="{FF2B5EF4-FFF2-40B4-BE49-F238E27FC236}">
                <a16:creationId xmlns:a16="http://schemas.microsoft.com/office/drawing/2014/main" id="{5DD1514B-CA88-AC58-54E7-2F4BD56D06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9537" y="-233552"/>
            <a:ext cx="4766407" cy="6740634"/>
          </a:xfrm>
          <a:prstGeom prst="rect">
            <a:avLst/>
          </a:prstGeom>
        </p:spPr>
      </p:pic>
      <p:sp>
        <p:nvSpPr>
          <p:cNvPr id="4" name="Trapezoid 3">
            <a:extLst>
              <a:ext uri="{FF2B5EF4-FFF2-40B4-BE49-F238E27FC236}">
                <a16:creationId xmlns:a16="http://schemas.microsoft.com/office/drawing/2014/main" id="{DCC15313-1894-930E-9E85-A5BF8860B4B9}"/>
              </a:ext>
            </a:extLst>
          </p:cNvPr>
          <p:cNvSpPr/>
          <p:nvPr/>
        </p:nvSpPr>
        <p:spPr>
          <a:xfrm>
            <a:off x="5055320" y="0"/>
            <a:ext cx="11880669" cy="6858000"/>
          </a:xfrm>
          <a:prstGeom prst="trapezoi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6DAAEF-DE2C-9005-146B-E5AAE872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3176" y="2065064"/>
            <a:ext cx="5011795" cy="2387600"/>
          </a:xfrm>
        </p:spPr>
        <p:txBody>
          <a:bodyPr>
            <a:normAutofit/>
          </a:bodyPr>
          <a:lstStyle/>
          <a:p>
            <a:r>
              <a:rPr lang="lv-LV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So</a:t>
            </a:r>
            <a:r>
              <a:rPr lang="lv-LV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how</a:t>
            </a:r>
            <a:r>
              <a:rPr lang="lv-LV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we</a:t>
            </a:r>
            <a:r>
              <a:rPr lang="lv-LV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did</a:t>
            </a:r>
            <a:r>
              <a:rPr lang="lv-LV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it?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Cocoreado">
            <a:extLst>
              <a:ext uri="{FF2B5EF4-FFF2-40B4-BE49-F238E27FC236}">
                <a16:creationId xmlns:a16="http://schemas.microsoft.com/office/drawing/2014/main" id="{CA15B03E-E171-4B4A-CEBF-BAEC61920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" y="5820621"/>
            <a:ext cx="2552140" cy="8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100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28A1CE2-E742-72B1-5C83-901B4D5D45E0}"/>
              </a:ext>
            </a:extLst>
          </p:cNvPr>
          <p:cNvSpPr txBox="1">
            <a:spLocks/>
          </p:cNvSpPr>
          <p:nvPr/>
        </p:nvSpPr>
        <p:spPr>
          <a:xfrm>
            <a:off x="838200" y="3730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 err="1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The</a:t>
            </a:r>
            <a:r>
              <a:rPr lang="lv-LV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call</a:t>
            </a:r>
            <a:r>
              <a:rPr lang="lv-LV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for</a:t>
            </a:r>
            <a:r>
              <a:rPr lang="lv-LV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ambassadors</a:t>
            </a:r>
            <a:endParaRPr lang="en-US" b="1" dirty="0">
              <a:solidFill>
                <a:srgbClr val="C00000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FF272-8CD0-4B0B-B23B-94F31360F5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78456"/>
            <a:ext cx="12192000" cy="3162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EE857A-166B-C03F-1465-AEAB432F9D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854" y="247830"/>
            <a:ext cx="3774129" cy="377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30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9">
            <a:extLst>
              <a:ext uri="{FF2B5EF4-FFF2-40B4-BE49-F238E27FC236}">
                <a16:creationId xmlns:a16="http://schemas.microsoft.com/office/drawing/2014/main" id="{FC30079A-E777-42FE-A36E-C40CA7E55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7278" y="4190562"/>
            <a:ext cx="2316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GENDER: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1B45F93-AEAF-4FF5-8E50-DBB665C451BB}"/>
              </a:ext>
            </a:extLst>
          </p:cNvPr>
          <p:cNvGraphicFramePr>
            <a:graphicFrameLocks/>
          </p:cNvGraphicFramePr>
          <p:nvPr/>
        </p:nvGraphicFramePr>
        <p:xfrm>
          <a:off x="374858" y="3933347"/>
          <a:ext cx="5730244" cy="2484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9">
            <a:extLst>
              <a:ext uri="{FF2B5EF4-FFF2-40B4-BE49-F238E27FC236}">
                <a16:creationId xmlns:a16="http://schemas.microsoft.com/office/drawing/2014/main" id="{57FDDEA5-2E16-61DC-B5C7-BD3C3BCF7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7278" y="2214782"/>
            <a:ext cx="2316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AGE: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E91086D-5D0F-44FC-4637-764F567FAC3B}"/>
              </a:ext>
            </a:extLst>
          </p:cNvPr>
          <p:cNvGraphicFramePr>
            <a:graphicFrameLocks/>
          </p:cNvGraphicFramePr>
          <p:nvPr/>
        </p:nvGraphicFramePr>
        <p:xfrm>
          <a:off x="496776" y="1958559"/>
          <a:ext cx="5486405" cy="2484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9">
            <a:extLst>
              <a:ext uri="{FF2B5EF4-FFF2-40B4-BE49-F238E27FC236}">
                <a16:creationId xmlns:a16="http://schemas.microsoft.com/office/drawing/2014/main" id="{7F1224A4-1B0B-54B5-F359-77714036D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110" y="1600220"/>
            <a:ext cx="2316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Applicants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29CF013-2283-0CD5-0F11-DD592ACA5070}"/>
              </a:ext>
            </a:extLst>
          </p:cNvPr>
          <p:cNvGraphicFramePr>
            <a:graphicFrameLocks/>
          </p:cNvGraphicFramePr>
          <p:nvPr/>
        </p:nvGraphicFramePr>
        <p:xfrm>
          <a:off x="3661443" y="1907996"/>
          <a:ext cx="5486405" cy="2484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F0E83A-1FE3-2381-C277-FCE7D21EA490}"/>
              </a:ext>
            </a:extLst>
          </p:cNvPr>
          <p:cNvGraphicFramePr>
            <a:graphicFrameLocks/>
          </p:cNvGraphicFramePr>
          <p:nvPr/>
        </p:nvGraphicFramePr>
        <p:xfrm>
          <a:off x="3602407" y="3930275"/>
          <a:ext cx="5604476" cy="2485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CuadroTexto 9">
            <a:extLst>
              <a:ext uri="{FF2B5EF4-FFF2-40B4-BE49-F238E27FC236}">
                <a16:creationId xmlns:a16="http://schemas.microsoft.com/office/drawing/2014/main" id="{316BA89D-C4E6-C6F4-981C-99D7CAC0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190" y="1599228"/>
            <a:ext cx="2316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sz="32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training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7241FC0-A472-4163-84F2-C852812D1C2E}"/>
              </a:ext>
            </a:extLst>
          </p:cNvPr>
          <p:cNvGraphicFramePr>
            <a:graphicFrameLocks/>
          </p:cNvGraphicFramePr>
          <p:nvPr/>
        </p:nvGraphicFramePr>
        <p:xfrm>
          <a:off x="7217423" y="3928433"/>
          <a:ext cx="4852592" cy="248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1F7B28E-6860-4E77-8F53-D31BE60AE431}"/>
              </a:ext>
            </a:extLst>
          </p:cNvPr>
          <p:cNvGraphicFramePr>
            <a:graphicFrameLocks/>
          </p:cNvGraphicFramePr>
          <p:nvPr/>
        </p:nvGraphicFramePr>
        <p:xfrm>
          <a:off x="7096061" y="1880162"/>
          <a:ext cx="5095316" cy="2539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CuadroTexto 9">
            <a:extLst>
              <a:ext uri="{FF2B5EF4-FFF2-40B4-BE49-F238E27FC236}">
                <a16:creationId xmlns:a16="http://schemas.microsoft.com/office/drawing/2014/main" id="{BC89FE1C-6F30-5E7F-83F3-EAA69563F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5523" y="1650781"/>
            <a:ext cx="2316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32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nd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training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CD5251-CC0B-93F9-D6FC-52987B0C2ED5}"/>
              </a:ext>
            </a:extLst>
          </p:cNvPr>
          <p:cNvSpPr txBox="1">
            <a:spLocks/>
          </p:cNvSpPr>
          <p:nvPr/>
        </p:nvSpPr>
        <p:spPr>
          <a:xfrm>
            <a:off x="838200" y="3730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 err="1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Profile</a:t>
            </a:r>
            <a:r>
              <a:rPr lang="lv-LV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of</a:t>
            </a:r>
            <a:r>
              <a:rPr lang="lv-LV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the</a:t>
            </a:r>
            <a:r>
              <a:rPr lang="lv-LV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network</a:t>
            </a:r>
            <a:endParaRPr lang="en-US" b="1" dirty="0">
              <a:solidFill>
                <a:srgbClr val="C00000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62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34A8E4D3-03DC-AE8F-D573-C12D3B075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928" y="1353859"/>
            <a:ext cx="7036723" cy="4897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1F3DBC-AF04-E283-B697-16BE88974D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6826" y1="43520" x2="26826" y2="43520"/>
                        <a14:foregroundMark x1="25285" y1="41381" x2="29566" y2="47517"/>
                        <a14:foregroundMark x1="40297" y1="49536" x2="44521" y2="56036"/>
                        <a14:foregroundMark x1="44521" y1="56036" x2="53482" y2="59144"/>
                        <a14:foregroundMark x1="53482" y1="59144" x2="70833" y2="58821"/>
                        <a14:foregroundMark x1="70833" y1="58821" x2="73973" y2="52039"/>
                        <a14:foregroundMark x1="73973" y1="52039" x2="67922" y2="50908"/>
                        <a14:foregroundMark x1="77340" y1="52604" x2="69292" y2="59104"/>
                        <a14:foregroundMark x1="69292" y1="59104" x2="59703" y2="63060"/>
                        <a14:foregroundMark x1="59703" y1="63060" x2="43950" y2="58417"/>
                        <a14:foregroundMark x1="46347" y1="49616" x2="49600" y2="54340"/>
                        <a14:foregroundMark x1="51199" y1="65281" x2="60217" y2="67864"/>
                        <a14:foregroundMark x1="62443" y1="67945" x2="53710" y2="63020"/>
                        <a14:foregroundMark x1="53710" y1="63020" x2="50400" y2="63625"/>
                        <a14:foregroundMark x1="76199" y1="56399" x2="74486" y2="49616"/>
                        <a14:foregroundMark x1="78253" y1="51958" x2="78253" y2="56480"/>
                        <a14:foregroundMark x1="43721" y1="47679" x2="50913" y2="51312"/>
                        <a14:foregroundMark x1="43607" y1="49616" x2="42922" y2="44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793" r="4451" b="19676"/>
          <a:stretch/>
        </p:blipFill>
        <p:spPr>
          <a:xfrm>
            <a:off x="30267" y="897209"/>
            <a:ext cx="2151840" cy="1831763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3BD0A66F-262E-1E9D-6F05-03D3FDB086D8}"/>
              </a:ext>
            </a:extLst>
          </p:cNvPr>
          <p:cNvSpPr/>
          <p:nvPr/>
        </p:nvSpPr>
        <p:spPr>
          <a:xfrm>
            <a:off x="8704068" y="5194276"/>
            <a:ext cx="177800" cy="2285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0E6EFF9-EE95-CAD2-718A-A007A7BD4B5E}"/>
              </a:ext>
            </a:extLst>
          </p:cNvPr>
          <p:cNvSpPr/>
          <p:nvPr/>
        </p:nvSpPr>
        <p:spPr>
          <a:xfrm>
            <a:off x="7519915" y="5302233"/>
            <a:ext cx="177800" cy="2285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79D4D351-4B98-DB79-9A7D-930831C04467}"/>
              </a:ext>
            </a:extLst>
          </p:cNvPr>
          <p:cNvSpPr/>
          <p:nvPr/>
        </p:nvSpPr>
        <p:spPr>
          <a:xfrm>
            <a:off x="9440815" y="3802607"/>
            <a:ext cx="177800" cy="2285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7830914D-434F-7BF2-94E1-11373B165F7C}"/>
              </a:ext>
            </a:extLst>
          </p:cNvPr>
          <p:cNvSpPr/>
          <p:nvPr/>
        </p:nvSpPr>
        <p:spPr>
          <a:xfrm rot="10800000">
            <a:off x="7916575" y="4800597"/>
            <a:ext cx="177800" cy="22859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3F66C01-BD73-550B-2289-B87A94FE23C1}"/>
              </a:ext>
            </a:extLst>
          </p:cNvPr>
          <p:cNvSpPr/>
          <p:nvPr/>
        </p:nvSpPr>
        <p:spPr>
          <a:xfrm rot="10800000">
            <a:off x="7660457" y="3968729"/>
            <a:ext cx="177800" cy="22859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F9E920C7-A104-EB52-1C64-65D3F3C529DA}"/>
              </a:ext>
            </a:extLst>
          </p:cNvPr>
          <p:cNvSpPr/>
          <p:nvPr/>
        </p:nvSpPr>
        <p:spPr>
          <a:xfrm rot="10800000">
            <a:off x="9360141" y="5389845"/>
            <a:ext cx="177800" cy="22859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3A81A7CA-014E-658A-8599-C3E58B506419}"/>
              </a:ext>
            </a:extLst>
          </p:cNvPr>
          <p:cNvSpPr/>
          <p:nvPr/>
        </p:nvSpPr>
        <p:spPr>
          <a:xfrm rot="10800000">
            <a:off x="9440815" y="3411449"/>
            <a:ext cx="177800" cy="22859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83FA66-CB05-EBE8-6E5D-19126667D50E}"/>
              </a:ext>
            </a:extLst>
          </p:cNvPr>
          <p:cNvSpPr txBox="1"/>
          <p:nvPr/>
        </p:nvSpPr>
        <p:spPr>
          <a:xfrm>
            <a:off x="500124" y="2691731"/>
            <a:ext cx="671649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nl-BE" sz="2400" dirty="0">
                <a:latin typeface="Helvetica" panose="020B0604020202020204" pitchFamily="34" charset="0"/>
                <a:cs typeface="Helvetica" panose="020B0604020202020204" pitchFamily="34" charset="0"/>
              </a:rPr>
              <a:t>34 ambassadors were participating in the training;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nl-BE" sz="2400" dirty="0">
                <a:latin typeface="Helvetica" panose="020B0604020202020204" pitchFamily="34" charset="0"/>
                <a:cs typeface="Helvetica" panose="020B0604020202020204" pitchFamily="34" charset="0"/>
              </a:rPr>
              <a:t>3 ambassadors left the network (two of them were not present in the first training);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nl-BE" sz="2400" dirty="0">
                <a:latin typeface="Helvetica" panose="020B0604020202020204" pitchFamily="34" charset="0"/>
                <a:cs typeface="Helvetica" panose="020B0604020202020204" pitchFamily="34" charset="0"/>
              </a:rPr>
              <a:t>7 ambassadors were not able to attend;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nl-BE" sz="2400" dirty="0">
                <a:latin typeface="Helvetica" panose="020B0604020202020204" pitchFamily="34" charset="0"/>
                <a:cs typeface="Helvetica" panose="020B0604020202020204" pitchFamily="34" charset="0"/>
              </a:rPr>
              <a:t>4 ambassadors have been recommended by the people, who were not able to attend.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3C86CB-991C-57B9-6DB7-35415E398DF9}"/>
              </a:ext>
            </a:extLst>
          </p:cNvPr>
          <p:cNvSpPr/>
          <p:nvPr/>
        </p:nvSpPr>
        <p:spPr>
          <a:xfrm>
            <a:off x="5543551" y="1635695"/>
            <a:ext cx="2154164" cy="109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94F594-24C0-958D-8107-739941B02484}"/>
              </a:ext>
            </a:extLst>
          </p:cNvPr>
          <p:cNvSpPr/>
          <p:nvPr/>
        </p:nvSpPr>
        <p:spPr>
          <a:xfrm>
            <a:off x="8087215" y="1265509"/>
            <a:ext cx="1411508" cy="516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FF6F485-488F-4AA5-0D6E-72EBBB3FC39F}"/>
              </a:ext>
            </a:extLst>
          </p:cNvPr>
          <p:cNvSpPr txBox="1">
            <a:spLocks/>
          </p:cNvSpPr>
          <p:nvPr/>
        </p:nvSpPr>
        <p:spPr>
          <a:xfrm>
            <a:off x="838200" y="3730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 err="1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The</a:t>
            </a:r>
            <a:r>
              <a:rPr lang="lv-LV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second</a:t>
            </a:r>
            <a:r>
              <a:rPr lang="lv-LV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training</a:t>
            </a:r>
            <a:endParaRPr lang="en-US" b="1" dirty="0">
              <a:solidFill>
                <a:srgbClr val="C00000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60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9">
            <a:extLst>
              <a:ext uri="{FF2B5EF4-FFF2-40B4-BE49-F238E27FC236}">
                <a16:creationId xmlns:a16="http://schemas.microsoft.com/office/drawing/2014/main" id="{DDE0FEAD-8104-4719-8A77-69FCB49E7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537" y="1954018"/>
            <a:ext cx="5347640" cy="10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lv-LV" sz="2133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Brussels</a:t>
            </a:r>
            <a:r>
              <a:rPr lang="lv-LV" sz="2133" b="1" dirty="0"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lv-LV" sz="2133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Belgium</a:t>
            </a:r>
            <a:r>
              <a:rPr lang="en-US" sz="2133" b="1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r>
              <a:rPr lang="lv-LV" sz="2133" dirty="0" err="1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lv-LV" sz="2133" dirty="0">
                <a:latin typeface="Helvetica" panose="020B0604020202020204" pitchFamily="34" charset="0"/>
                <a:cs typeface="Helvetica" panose="020B0604020202020204" pitchFamily="34" charset="0"/>
              </a:rPr>
              <a:t> first </a:t>
            </a:r>
            <a:r>
              <a:rPr lang="lv-LV" sz="2133" dirty="0" err="1">
                <a:latin typeface="Helvetica" panose="020B0604020202020204" pitchFamily="34" charset="0"/>
                <a:cs typeface="Helvetica" panose="020B0604020202020204" pitchFamily="34" charset="0"/>
              </a:rPr>
              <a:t>ambassadors</a:t>
            </a:r>
            <a:r>
              <a:rPr lang="lv-LV" sz="2133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2133" dirty="0" err="1">
                <a:latin typeface="Helvetica" panose="020B0604020202020204" pitchFamily="34" charset="0"/>
                <a:cs typeface="Helvetica" panose="020B0604020202020204" pitchFamily="34" charset="0"/>
              </a:rPr>
              <a:t>training</a:t>
            </a:r>
            <a:endParaRPr lang="lv-LV" sz="2133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lv-LV" sz="2133" dirty="0" err="1">
                <a:latin typeface="Helvetica" panose="020B0604020202020204" pitchFamily="34" charset="0"/>
                <a:cs typeface="Helvetica" panose="020B0604020202020204" pitchFamily="34" charset="0"/>
              </a:rPr>
              <a:t>March</a:t>
            </a:r>
            <a:r>
              <a:rPr lang="lv-LV" sz="2133" dirty="0">
                <a:latin typeface="Helvetica" panose="020B0604020202020204" pitchFamily="34" charset="0"/>
                <a:cs typeface="Helvetica" panose="020B0604020202020204" pitchFamily="34" charset="0"/>
              </a:rPr>
              <a:t> 28-30, 2022</a:t>
            </a:r>
            <a:endParaRPr lang="en-US" sz="2133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26" name="Picture 2" descr="How to Day Trip From Paris to Brussels — Best Things to See &amp;amp; Eat">
            <a:extLst>
              <a:ext uri="{FF2B5EF4-FFF2-40B4-BE49-F238E27FC236}">
                <a16:creationId xmlns:a16="http://schemas.microsoft.com/office/drawing/2014/main" id="{42723181-0CB1-48B2-BC38-89F98DBCB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366" y="1930452"/>
            <a:ext cx="5974081" cy="130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he Best of Lifestyle in Pamplona, Spain">
            <a:extLst>
              <a:ext uri="{FF2B5EF4-FFF2-40B4-BE49-F238E27FC236}">
                <a16:creationId xmlns:a16="http://schemas.microsoft.com/office/drawing/2014/main" id="{01ED18C7-4C54-4844-A6E6-19C369312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823" y="3286085"/>
            <a:ext cx="5974080" cy="130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y Should I Study in Riga?">
            <a:extLst>
              <a:ext uri="{FF2B5EF4-FFF2-40B4-BE49-F238E27FC236}">
                <a16:creationId xmlns:a16="http://schemas.microsoft.com/office/drawing/2014/main" id="{28B659F8-7D95-448E-9107-6F6F541C6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823" y="4667592"/>
            <a:ext cx="5974080" cy="130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9">
            <a:extLst>
              <a:ext uri="{FF2B5EF4-FFF2-40B4-BE49-F238E27FC236}">
                <a16:creationId xmlns:a16="http://schemas.microsoft.com/office/drawing/2014/main" id="{3E53E19E-6235-4AAA-A339-B68566041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537" y="4651541"/>
            <a:ext cx="5347640" cy="10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lv-LV" sz="2133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Riga</a:t>
            </a:r>
            <a:r>
              <a:rPr lang="lv-LV" sz="2133" b="1" dirty="0">
                <a:latin typeface="Helvetica" panose="020B0604020202020204" pitchFamily="34" charset="0"/>
                <a:cs typeface="Helvetica" panose="020B0604020202020204" pitchFamily="34" charset="0"/>
              </a:rPr>
              <a:t> (Latvia) </a:t>
            </a:r>
            <a:endParaRPr lang="en-US" sz="2133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lv-LV" sz="2133" dirty="0" err="1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lv-LV" sz="2133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2133" dirty="0" err="1">
                <a:latin typeface="Helvetica" panose="020B0604020202020204" pitchFamily="34" charset="0"/>
                <a:cs typeface="Helvetica" panose="020B0604020202020204" pitchFamily="34" charset="0"/>
              </a:rPr>
              <a:t>third</a:t>
            </a:r>
            <a:r>
              <a:rPr lang="lv-LV" sz="2133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2133" dirty="0" err="1">
                <a:latin typeface="Helvetica" panose="020B0604020202020204" pitchFamily="34" charset="0"/>
                <a:cs typeface="Helvetica" panose="020B0604020202020204" pitchFamily="34" charset="0"/>
              </a:rPr>
              <a:t>ambassadors</a:t>
            </a:r>
            <a:r>
              <a:rPr lang="lv-LV" sz="2133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2133" dirty="0" err="1">
                <a:latin typeface="Helvetica" panose="020B0604020202020204" pitchFamily="34" charset="0"/>
                <a:cs typeface="Helvetica" panose="020B0604020202020204" pitchFamily="34" charset="0"/>
              </a:rPr>
              <a:t>training</a:t>
            </a:r>
            <a:endParaRPr lang="lv-LV" sz="2133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133" dirty="0">
                <a:latin typeface="Helvetica" panose="020B0604020202020204" pitchFamily="34" charset="0"/>
                <a:cs typeface="Helvetica" panose="020B0604020202020204" pitchFamily="34" charset="0"/>
              </a:rPr>
              <a:t>May 8-10, </a:t>
            </a:r>
            <a:r>
              <a:rPr lang="lv-LV" sz="2133" dirty="0">
                <a:latin typeface="Helvetica" panose="020B0604020202020204" pitchFamily="34" charset="0"/>
                <a:cs typeface="Helvetica" panose="020B0604020202020204" pitchFamily="34" charset="0"/>
              </a:rPr>
              <a:t>2023</a:t>
            </a:r>
            <a:endParaRPr lang="en-US" sz="2133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679E785-5350-4E0F-B3CA-05BE95F0F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275" y="3286083"/>
            <a:ext cx="5347640" cy="10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lv-LV" sz="2133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Pamplona</a:t>
            </a:r>
            <a:r>
              <a:rPr lang="lv-LV" sz="2133" b="1" dirty="0"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lv-LV" sz="2133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Spain</a:t>
            </a:r>
            <a:r>
              <a:rPr lang="lv-LV" sz="2133" b="1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2133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lv-LV" sz="2133" dirty="0" err="1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lv-LV" sz="2133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2133" dirty="0" err="1">
                <a:latin typeface="Helvetica" panose="020B0604020202020204" pitchFamily="34" charset="0"/>
                <a:cs typeface="Helvetica" panose="020B0604020202020204" pitchFamily="34" charset="0"/>
              </a:rPr>
              <a:t>second</a:t>
            </a:r>
            <a:r>
              <a:rPr lang="lv-LV" sz="2133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2133" dirty="0" err="1">
                <a:latin typeface="Helvetica" panose="020B0604020202020204" pitchFamily="34" charset="0"/>
                <a:cs typeface="Helvetica" panose="020B0604020202020204" pitchFamily="34" charset="0"/>
              </a:rPr>
              <a:t>ambassadors</a:t>
            </a:r>
            <a:r>
              <a:rPr lang="lv-LV" sz="2133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2133" dirty="0" err="1">
                <a:latin typeface="Helvetica" panose="020B0604020202020204" pitchFamily="34" charset="0"/>
                <a:cs typeface="Helvetica" panose="020B0604020202020204" pitchFamily="34" charset="0"/>
              </a:rPr>
              <a:t>training</a:t>
            </a:r>
            <a:endParaRPr lang="en-US" sz="2133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lv-LV" sz="2133" dirty="0" err="1">
                <a:latin typeface="Helvetica" panose="020B0604020202020204" pitchFamily="34" charset="0"/>
                <a:cs typeface="Helvetica" panose="020B0604020202020204" pitchFamily="34" charset="0"/>
              </a:rPr>
              <a:t>October</a:t>
            </a:r>
            <a:r>
              <a:rPr lang="en-US" sz="2133" dirty="0">
                <a:latin typeface="Helvetica" panose="020B0604020202020204" pitchFamily="34" charset="0"/>
                <a:cs typeface="Helvetica" panose="020B0604020202020204" pitchFamily="34" charset="0"/>
              </a:rPr>
              <a:t> 10-12</a:t>
            </a:r>
            <a:r>
              <a:rPr lang="lv-LV" sz="2133" dirty="0">
                <a:latin typeface="Helvetica" panose="020B0604020202020204" pitchFamily="34" charset="0"/>
                <a:cs typeface="Helvetica" panose="020B0604020202020204" pitchFamily="34" charset="0"/>
              </a:rPr>
              <a:t>, 2022 </a:t>
            </a:r>
            <a:endParaRPr lang="en-US" sz="2133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9D01CE-0A76-7562-026F-E02D76F54A71}"/>
              </a:ext>
            </a:extLst>
          </p:cNvPr>
          <p:cNvSpPr txBox="1">
            <a:spLocks/>
          </p:cNvSpPr>
          <p:nvPr/>
        </p:nvSpPr>
        <p:spPr>
          <a:xfrm>
            <a:off x="838200" y="3730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 err="1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Maintaining</a:t>
            </a:r>
            <a:r>
              <a:rPr lang="lv-LV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interest</a:t>
            </a:r>
            <a:endParaRPr lang="en-US" b="1" dirty="0">
              <a:solidFill>
                <a:srgbClr val="C00000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39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30FBF3F-BD3E-45B3-8A62-663DFF122197}"/>
              </a:ext>
            </a:extLst>
          </p:cNvPr>
          <p:cNvGraphicFramePr/>
          <p:nvPr/>
        </p:nvGraphicFramePr>
        <p:xfrm>
          <a:off x="3169953" y="1573101"/>
          <a:ext cx="6990047" cy="4660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5489135-99FD-4F97-81CD-E7C1025CB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95020"/>
            <a:ext cx="463290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Networking</a:t>
            </a:r>
          </a:p>
          <a:p>
            <a:pPr algn="r"/>
            <a:r>
              <a:rPr lang="en-US" sz="2000" dirty="0"/>
              <a:t>To </a:t>
            </a:r>
            <a:r>
              <a:rPr lang="lv-LV" sz="2000" dirty="0" err="1"/>
              <a:t>create</a:t>
            </a:r>
            <a:r>
              <a:rPr lang="lv-LV" sz="2000" dirty="0"/>
              <a:t> </a:t>
            </a:r>
            <a:r>
              <a:rPr lang="lv-LV" sz="2000" dirty="0" err="1"/>
              <a:t>links</a:t>
            </a:r>
            <a:r>
              <a:rPr lang="lv-LV" sz="2000" dirty="0"/>
              <a:t> </a:t>
            </a:r>
            <a:r>
              <a:rPr lang="lv-LV" sz="2000" dirty="0" err="1"/>
              <a:t>between</a:t>
            </a:r>
            <a:r>
              <a:rPr lang="lv-LV" sz="2000" dirty="0"/>
              <a:t> </a:t>
            </a:r>
            <a:r>
              <a:rPr lang="en-US" sz="2000" dirty="0"/>
              <a:t>people attending (ambassadors, project partners, anybody else who might be joining) and to create a possibility to network with people living here – in Pamplona.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uadroTexto 9">
            <a:extLst>
              <a:ext uri="{FF2B5EF4-FFF2-40B4-BE49-F238E27FC236}">
                <a16:creationId xmlns:a16="http://schemas.microsoft.com/office/drawing/2014/main" id="{6BF62532-3F18-493E-82E6-7A7BD387F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487" y="1761227"/>
            <a:ext cx="334282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Excursions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engage in local food fair and get inspired by the local foodscape.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67AF1D2-3BA8-415D-B82B-DDA7AFA44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89554"/>
            <a:ext cx="4632909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Co-creation</a:t>
            </a:r>
          </a:p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Discussions and assess the novel food initiatives from across Europe. Co-creation of potential seed-initiatives.</a:t>
            </a:r>
          </a:p>
          <a:p>
            <a:pPr algn="r"/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CuadroTexto 9">
            <a:extLst>
              <a:ext uri="{FF2B5EF4-FFF2-40B4-BE49-F238E27FC236}">
                <a16:creationId xmlns:a16="http://schemas.microsoft.com/office/drawing/2014/main" id="{2F33EDCE-58B2-49A1-A8FE-F8CB79CC3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487" y="3903114"/>
            <a:ext cx="334282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</a:t>
            </a:r>
          </a:p>
          <a:p>
            <a:r>
              <a:rPr lang="en-US" sz="2000" dirty="0"/>
              <a:t>T</a:t>
            </a:r>
            <a:r>
              <a:rPr lang="lv-LV" sz="2000" dirty="0"/>
              <a:t>o </a:t>
            </a:r>
            <a:r>
              <a:rPr lang="lv-LV" sz="2000" dirty="0" err="1"/>
              <a:t>provide</a:t>
            </a:r>
            <a:r>
              <a:rPr lang="lv-LV" sz="2000" dirty="0"/>
              <a:t> a </a:t>
            </a:r>
            <a:r>
              <a:rPr lang="lv-LV" sz="2000" dirty="0" err="1"/>
              <a:t>space</a:t>
            </a:r>
            <a:r>
              <a:rPr lang="lv-LV" sz="2000" dirty="0"/>
              <a:t>, </a:t>
            </a:r>
            <a:r>
              <a:rPr lang="lv-LV" sz="2000" dirty="0" err="1"/>
              <a:t>tools</a:t>
            </a:r>
            <a:r>
              <a:rPr lang="lv-LV" sz="2000" dirty="0"/>
              <a:t> </a:t>
            </a:r>
            <a:r>
              <a:rPr lang="lv-LV" sz="2000" dirty="0" err="1"/>
              <a:t>and</a:t>
            </a:r>
            <a:r>
              <a:rPr lang="lv-LV" sz="2000" dirty="0"/>
              <a:t> </a:t>
            </a:r>
            <a:r>
              <a:rPr lang="lv-LV" sz="2000" dirty="0" err="1"/>
              <a:t>mentorship</a:t>
            </a:r>
            <a:r>
              <a:rPr lang="lv-LV" sz="2000" dirty="0"/>
              <a:t> to</a:t>
            </a:r>
            <a:r>
              <a:rPr lang="en-US" sz="2000" dirty="0"/>
              <a:t> help you</a:t>
            </a:r>
            <a:r>
              <a:rPr lang="lv-LV" sz="2000" dirty="0"/>
              <a:t> </a:t>
            </a:r>
            <a:r>
              <a:rPr lang="lv-LV" sz="2000" dirty="0" err="1"/>
              <a:t>think</a:t>
            </a:r>
            <a:r>
              <a:rPr lang="lv-LV" sz="2000" dirty="0"/>
              <a:t> </a:t>
            </a:r>
            <a:r>
              <a:rPr lang="lv-LV" sz="2000" dirty="0" err="1"/>
              <a:t>about</a:t>
            </a:r>
            <a:r>
              <a:rPr lang="lv-LV" sz="2000" dirty="0"/>
              <a:t> </a:t>
            </a:r>
            <a:r>
              <a:rPr lang="en-US" sz="2000" dirty="0"/>
              <a:t>challenges that are close to your heart.</a:t>
            </a:r>
            <a:endParaRPr lang="en-US" sz="213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3AD01C-85DC-C2CB-15E2-891A879D7351}"/>
              </a:ext>
            </a:extLst>
          </p:cNvPr>
          <p:cNvSpPr txBox="1">
            <a:spLocks/>
          </p:cNvSpPr>
          <p:nvPr/>
        </p:nvSpPr>
        <p:spPr>
          <a:xfrm>
            <a:off x="838200" y="3730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Monitoring </a:t>
            </a:r>
            <a:r>
              <a:rPr lang="lv-LV" b="1" dirty="0" err="1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interests</a:t>
            </a:r>
            <a:endParaRPr lang="en-US" b="1" dirty="0">
              <a:solidFill>
                <a:srgbClr val="C00000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951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221012_085158">
            <a:hlinkClick r:id="" action="ppaction://media"/>
            <a:extLst>
              <a:ext uri="{FF2B5EF4-FFF2-40B4-BE49-F238E27FC236}">
                <a16:creationId xmlns:a16="http://schemas.microsoft.com/office/drawing/2014/main" id="{CC210209-8D47-C627-E20F-6251ECDDFA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7498" y="1965976"/>
            <a:ext cx="2403745" cy="4272152"/>
          </a:xfrm>
          <a:prstGeom prst="rect">
            <a:avLst/>
          </a:prstGeom>
        </p:spPr>
      </p:pic>
      <p:pic>
        <p:nvPicPr>
          <p:cNvPr id="4" name="Picture 3" descr="A picture containing text, person, indoor, people&#10;&#10;Description automatically generated">
            <a:extLst>
              <a:ext uri="{FF2B5EF4-FFF2-40B4-BE49-F238E27FC236}">
                <a16:creationId xmlns:a16="http://schemas.microsoft.com/office/drawing/2014/main" id="{771DFFFD-FB49-648A-33D7-C755D65751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1244" y="1965972"/>
            <a:ext cx="2334489" cy="4282429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69543E43-289A-9153-18DD-673779A41B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81658" y="3234195"/>
            <a:ext cx="2104733" cy="3903133"/>
          </a:xfrm>
          <a:prstGeom prst="rect">
            <a:avLst/>
          </a:prstGeom>
        </p:spPr>
      </p:pic>
      <p:pic>
        <p:nvPicPr>
          <p:cNvPr id="7" name="20221011_092004">
            <a:hlinkClick r:id="" action="ppaction://media"/>
            <a:extLst>
              <a:ext uri="{FF2B5EF4-FFF2-40B4-BE49-F238E27FC236}">
                <a16:creationId xmlns:a16="http://schemas.microsoft.com/office/drawing/2014/main" id="{746ABBCE-69B3-36EA-9523-4DB594F8388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82458" y="1965976"/>
            <a:ext cx="3903133" cy="2195512"/>
          </a:xfrm>
          <a:prstGeom prst="rect">
            <a:avLst/>
          </a:prstGeom>
        </p:spPr>
      </p:pic>
      <p:pic>
        <p:nvPicPr>
          <p:cNvPr id="9" name="Picture 8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CC4B46C0-B7EB-1707-8EF7-73F6ED18F2B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66" y="1965976"/>
            <a:ext cx="3784411" cy="4272152"/>
          </a:xfrm>
          <a:prstGeom prst="rect">
            <a:avLst/>
          </a:prstGeom>
        </p:spPr>
      </p:pic>
      <p:sp>
        <p:nvSpPr>
          <p:cNvPr id="11" name="CuadroTexto 9">
            <a:extLst>
              <a:ext uri="{FF2B5EF4-FFF2-40B4-BE49-F238E27FC236}">
                <a16:creationId xmlns:a16="http://schemas.microsoft.com/office/drawing/2014/main" id="{679019E0-89B7-3456-C6A5-A804019EA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689" y="1381753"/>
            <a:ext cx="463290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Day 1</a:t>
            </a:r>
          </a:p>
        </p:txBody>
      </p:sp>
      <p:sp>
        <p:nvSpPr>
          <p:cNvPr id="12" name="CuadroTexto 9">
            <a:extLst>
              <a:ext uri="{FF2B5EF4-FFF2-40B4-BE49-F238E27FC236}">
                <a16:creationId xmlns:a16="http://schemas.microsoft.com/office/drawing/2014/main" id="{C5DD5C92-EC1A-BC54-32C2-1D23BCDE1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790" y="1374497"/>
            <a:ext cx="463290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Day 2</a:t>
            </a:r>
          </a:p>
        </p:txBody>
      </p:sp>
      <p:sp>
        <p:nvSpPr>
          <p:cNvPr id="13" name="CuadroTexto 9">
            <a:extLst>
              <a:ext uri="{FF2B5EF4-FFF2-40B4-BE49-F238E27FC236}">
                <a16:creationId xmlns:a16="http://schemas.microsoft.com/office/drawing/2014/main" id="{3AA2D155-A2A2-763B-B9D4-1D45F9BA3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7350" y="1381753"/>
            <a:ext cx="463290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Day 3</a:t>
            </a:r>
          </a:p>
        </p:txBody>
      </p:sp>
    </p:spTree>
    <p:extLst>
      <p:ext uri="{BB962C8B-B14F-4D97-AF65-F5344CB8AC3E}">
        <p14:creationId xmlns:p14="http://schemas.microsoft.com/office/powerpoint/2010/main" val="422828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094F594-24C0-958D-8107-739941B02484}"/>
              </a:ext>
            </a:extLst>
          </p:cNvPr>
          <p:cNvSpPr/>
          <p:nvPr/>
        </p:nvSpPr>
        <p:spPr>
          <a:xfrm>
            <a:off x="8087215" y="1265509"/>
            <a:ext cx="1411508" cy="516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412CB-9220-DE44-32C9-5B5251171AEE}"/>
              </a:ext>
            </a:extLst>
          </p:cNvPr>
          <p:cNvSpPr txBox="1"/>
          <p:nvPr/>
        </p:nvSpPr>
        <p:spPr>
          <a:xfrm>
            <a:off x="63082" y="3613092"/>
            <a:ext cx="30408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data</a:t>
            </a:r>
          </a:p>
          <a:p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Pre-training survey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conducted online from Jan 28 till Feb 9. 22 filled questionnaires collected.</a:t>
            </a:r>
          </a:p>
          <a:p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Post 1st training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conducted in person on March 30. 25 filled questionnaires collected.</a:t>
            </a:r>
          </a:p>
          <a:p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Post 2nd training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conducted online from Oct 20 till Oct 26. 19 filled questionnaires collected.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138AAA5-9CF7-E80F-2FF9-20AD573A1A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2534968"/>
              </p:ext>
            </p:extLst>
          </p:nvPr>
        </p:nvGraphicFramePr>
        <p:xfrm>
          <a:off x="3599723" y="1618513"/>
          <a:ext cx="7971907" cy="4613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3FB6F852-C6D3-153F-122D-DAF92AA1F7A8}"/>
              </a:ext>
            </a:extLst>
          </p:cNvPr>
          <p:cNvSpPr txBox="1">
            <a:spLocks/>
          </p:cNvSpPr>
          <p:nvPr/>
        </p:nvSpPr>
        <p:spPr>
          <a:xfrm>
            <a:off x="838200" y="3730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Monitoring </a:t>
            </a:r>
            <a:r>
              <a:rPr lang="lv-LV" b="1" dirty="0" err="1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satisfaction</a:t>
            </a:r>
            <a:endParaRPr lang="en-US" b="1" dirty="0">
              <a:solidFill>
                <a:srgbClr val="C00000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425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3CE9EC-FE46-FF02-E054-8E5D37DB9F9E}"/>
              </a:ext>
            </a:extLst>
          </p:cNvPr>
          <p:cNvSpPr/>
          <p:nvPr/>
        </p:nvSpPr>
        <p:spPr>
          <a:xfrm>
            <a:off x="0" y="3717032"/>
            <a:ext cx="12240683" cy="249627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AD5B254-F75E-3B83-4ACD-20CCB23C19BC}"/>
              </a:ext>
            </a:extLst>
          </p:cNvPr>
          <p:cNvGraphicFramePr>
            <a:graphicFrameLocks noGrp="1"/>
          </p:cNvGraphicFramePr>
          <p:nvPr/>
        </p:nvGraphicFramePr>
        <p:xfrm>
          <a:off x="1199456" y="1412776"/>
          <a:ext cx="9793089" cy="2177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0747">
                  <a:extLst>
                    <a:ext uri="{9D8B030D-6E8A-4147-A177-3AD203B41FA5}">
                      <a16:colId xmlns:a16="http://schemas.microsoft.com/office/drawing/2014/main" val="1988390052"/>
                    </a:ext>
                  </a:extLst>
                </a:gridCol>
                <a:gridCol w="1536171">
                  <a:extLst>
                    <a:ext uri="{9D8B030D-6E8A-4147-A177-3AD203B41FA5}">
                      <a16:colId xmlns:a16="http://schemas.microsoft.com/office/drawing/2014/main" val="1115290100"/>
                    </a:ext>
                  </a:extLst>
                </a:gridCol>
                <a:gridCol w="1536171">
                  <a:extLst>
                    <a:ext uri="{9D8B030D-6E8A-4147-A177-3AD203B41FA5}">
                      <a16:colId xmlns:a16="http://schemas.microsoft.com/office/drawing/2014/main" val="4197042675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1st </a:t>
                      </a:r>
                      <a:r>
                        <a:rPr lang="lv-LV" sz="19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training</a:t>
                      </a:r>
                      <a:r>
                        <a:rPr lang="lv-LV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(</a:t>
                      </a:r>
                      <a:r>
                        <a:rPr lang="lv-LV" sz="19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avg</a:t>
                      </a:r>
                      <a:r>
                        <a:rPr lang="lv-LV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)</a:t>
                      </a:r>
                      <a:endParaRPr lang="en-US" sz="1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2nd </a:t>
                      </a:r>
                      <a:r>
                        <a:rPr lang="lv-LV" sz="19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training</a:t>
                      </a:r>
                      <a:r>
                        <a:rPr lang="lv-LV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(</a:t>
                      </a:r>
                      <a:r>
                        <a:rPr lang="lv-LV" sz="19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avg</a:t>
                      </a:r>
                      <a:r>
                        <a:rPr lang="lv-LV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)</a:t>
                      </a:r>
                      <a:endParaRPr lang="en-US" sz="1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08225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lv-LV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</a:t>
                      </a:r>
                      <a:r>
                        <a:rPr lang="en-US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ow satisfied are you with the </a:t>
                      </a:r>
                      <a:r>
                        <a:rPr lang="en-US" sz="19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organisation</a:t>
                      </a:r>
                      <a:r>
                        <a:rPr lang="en-US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of the training?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8.0</a:t>
                      </a:r>
                      <a:endParaRPr lang="en-US" sz="1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7.8</a:t>
                      </a:r>
                      <a:endParaRPr lang="en-US" sz="1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1305931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lv-LV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</a:t>
                      </a:r>
                      <a:r>
                        <a:rPr lang="en-US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ow satisfied are you with the training itself?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7.6</a:t>
                      </a:r>
                      <a:endParaRPr lang="en-US" sz="1900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8.1</a:t>
                      </a:r>
                      <a:endParaRPr lang="en-US" sz="1900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1120537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how satisfied are you with the outcomes of the trainings?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7.8</a:t>
                      </a:r>
                      <a:endParaRPr lang="en-US" sz="1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8.1</a:t>
                      </a:r>
                      <a:endParaRPr lang="en-US" sz="1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9855719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CFA817A-4146-179D-7EF4-B7A84F875723}"/>
              </a:ext>
            </a:extLst>
          </p:cNvPr>
          <p:cNvSpPr txBox="1"/>
          <p:nvPr/>
        </p:nvSpPr>
        <p:spPr>
          <a:xfrm>
            <a:off x="815413" y="3813043"/>
            <a:ext cx="54726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6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Comments</a:t>
            </a:r>
            <a:r>
              <a:rPr lang="lv-LV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16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after</a:t>
            </a:r>
            <a:r>
              <a:rPr lang="lv-LV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16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lv-LV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1st </a:t>
            </a:r>
            <a:r>
              <a:rPr lang="lv-LV" sz="16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r>
              <a:rPr lang="lv-LV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lv-LV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dynamic between ambassadors was good! next time we should </a:t>
            </a:r>
            <a:r>
              <a:rPr lang="en-US" sz="16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allign</a:t>
            </a:r>
            <a:r>
              <a:rPr lang="en-US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the sessions more</a:t>
            </a:r>
            <a:r>
              <a:rPr lang="lv-LV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r>
              <a:rPr lang="lv-LV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lv-LV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6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fter</a:t>
            </a:r>
            <a:r>
              <a:rPr lang="en-US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planning and discussing a lot about the 1st training, we brought an interesting group together and have a lot of opportunities there.</a:t>
            </a:r>
            <a:r>
              <a:rPr lang="lv-LV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r>
              <a:rPr lang="lv-LV" sz="1600" dirty="0">
                <a:latin typeface="+mj-lt"/>
              </a:rPr>
              <a:t>«</a:t>
            </a:r>
            <a:r>
              <a:rPr lang="en-US" sz="1600" i="1" dirty="0">
                <a:latin typeface="+mj-lt"/>
              </a:rPr>
              <a:t>Strengths - networking, project objectives achieved. Shortcomings - more involvement of the consortium partners with the ambassadors</a:t>
            </a:r>
            <a:r>
              <a:rPr lang="lv-LV" sz="1600" dirty="0">
                <a:latin typeface="+mj-lt"/>
                <a:cs typeface="Times New Roman" panose="02020603050405020304" pitchFamily="18" charset="0"/>
              </a:rPr>
              <a:t>»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8AFFC6-FBD2-DD65-F661-247780FA0937}"/>
              </a:ext>
            </a:extLst>
          </p:cNvPr>
          <p:cNvSpPr txBox="1"/>
          <p:nvPr/>
        </p:nvSpPr>
        <p:spPr>
          <a:xfrm>
            <a:off x="6480043" y="3813043"/>
            <a:ext cx="54726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6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Comments</a:t>
            </a:r>
            <a:r>
              <a:rPr lang="lv-LV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16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after</a:t>
            </a:r>
            <a:r>
              <a:rPr lang="lv-LV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16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lv-LV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2nd </a:t>
            </a:r>
            <a:r>
              <a:rPr lang="lv-LV" sz="16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r>
              <a:rPr lang="lv-LV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lv-LV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It was a well-planned program and you could really tell that there was an overall idea behind it</a:t>
            </a:r>
            <a:r>
              <a:rPr lang="lv-LV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lv-LV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r>
              <a:rPr lang="lv-LV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main </a:t>
            </a:r>
            <a:r>
              <a:rPr lang="en-US" sz="16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strenghts</a:t>
            </a:r>
            <a:r>
              <a:rPr lang="en-US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are the script and agenda, which allow everyone to be able to know what was taking place</a:t>
            </a:r>
            <a:r>
              <a:rPr lang="lv-LV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lv-LV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r>
              <a:rPr lang="lv-LV" sz="1600" dirty="0">
                <a:latin typeface="+mj-lt"/>
              </a:rPr>
              <a:t>«</a:t>
            </a:r>
            <a:r>
              <a:rPr lang="en-US" sz="1600" i="1" dirty="0">
                <a:latin typeface="+mj-lt"/>
              </a:rPr>
              <a:t>Shortcomings: too many group works and few frontal lectures</a:t>
            </a:r>
            <a:r>
              <a:rPr lang="lv-LV" sz="1600" dirty="0">
                <a:latin typeface="+mj-lt"/>
              </a:rPr>
              <a:t>» </a:t>
            </a:r>
          </a:p>
          <a:p>
            <a:r>
              <a:rPr lang="lv-LV" sz="1600" dirty="0">
                <a:latin typeface="+mj-lt"/>
              </a:rPr>
              <a:t>«</a:t>
            </a:r>
            <a:r>
              <a:rPr lang="en-US" sz="1600" i="1" dirty="0">
                <a:latin typeface="+mj-lt"/>
              </a:rPr>
              <a:t>Not all partners were involved in the development of the training and the script</a:t>
            </a:r>
            <a:r>
              <a:rPr lang="lv-LV" sz="1600" dirty="0">
                <a:latin typeface="+mj-lt"/>
                <a:cs typeface="Times New Roman" panose="02020603050405020304" pitchFamily="18" charset="0"/>
              </a:rPr>
              <a:t>»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4922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>
            <a:extLst>
              <a:ext uri="{FF2B5EF4-FFF2-40B4-BE49-F238E27FC236}">
                <a16:creationId xmlns:a16="http://schemas.microsoft.com/office/drawing/2014/main" id="{E49402F8-8C15-61E1-444A-FE6CBB1A06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60" y="2453651"/>
            <a:ext cx="6014696" cy="2843093"/>
          </a:xfrm>
          <a:prstGeom prst="rect">
            <a:avLst/>
          </a:prstGeom>
        </p:spPr>
      </p:pic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4A4B560D-9AE0-E9D0-22FB-D929D5B542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187" y="1863539"/>
            <a:ext cx="4376088" cy="4023316"/>
          </a:xfrm>
          <a:prstGeom prst="rect">
            <a:avLst/>
          </a:prstGeom>
        </p:spPr>
      </p:pic>
      <p:sp>
        <p:nvSpPr>
          <p:cNvPr id="5" name="CuadroTexto 9">
            <a:extLst>
              <a:ext uri="{FF2B5EF4-FFF2-40B4-BE49-F238E27FC236}">
                <a16:creationId xmlns:a16="http://schemas.microsoft.com/office/drawing/2014/main" id="{851E72CF-CB13-696A-DDFD-2CCCB16E2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135" y="3185164"/>
            <a:ext cx="7315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0" b="1" dirty="0"/>
              <a:t>+</a:t>
            </a:r>
            <a:endParaRPr lang="en-US" sz="8000" b="1" dirty="0">
              <a:solidFill>
                <a:srgbClr val="00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F5279F8-9203-0383-73E0-85A14FF392FF}"/>
              </a:ext>
            </a:extLst>
          </p:cNvPr>
          <p:cNvSpPr txBox="1">
            <a:spLocks/>
          </p:cNvSpPr>
          <p:nvPr/>
        </p:nvSpPr>
        <p:spPr>
          <a:xfrm>
            <a:off x="838200" y="3730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 err="1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Providing</a:t>
            </a:r>
            <a:r>
              <a:rPr lang="lv-LV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tools</a:t>
            </a:r>
            <a:endParaRPr lang="en-US" b="1" dirty="0">
              <a:solidFill>
                <a:srgbClr val="C00000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36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oid 3">
            <a:extLst>
              <a:ext uri="{FF2B5EF4-FFF2-40B4-BE49-F238E27FC236}">
                <a16:creationId xmlns:a16="http://schemas.microsoft.com/office/drawing/2014/main" id="{B4728B97-0906-9BAE-307D-661BB656E0D8}"/>
              </a:ext>
            </a:extLst>
          </p:cNvPr>
          <p:cNvSpPr/>
          <p:nvPr/>
        </p:nvSpPr>
        <p:spPr>
          <a:xfrm>
            <a:off x="5055320" y="0"/>
            <a:ext cx="11880669" cy="6858000"/>
          </a:xfrm>
          <a:prstGeom prst="trapezoi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C2D3B-D55B-63B9-18B3-81C1D3CF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02041-BC57-9A5E-F88A-59ADCB005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252686"/>
            <a:ext cx="7231743" cy="245412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Professor at Riga </a:t>
            </a:r>
            <a:r>
              <a:rPr lang="en-US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Stradins</a:t>
            </a: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University and senior researcher at Baltic Studies Centre.</a:t>
            </a:r>
            <a:endParaRPr lang="lv-LV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For the last ten years or so I have been working </a:t>
            </a: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with</a:t>
            </a: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agro</a:t>
            </a: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-food systems.</a:t>
            </a:r>
            <a:endParaRPr lang="lv-LV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536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zoid 5">
            <a:extLst>
              <a:ext uri="{FF2B5EF4-FFF2-40B4-BE49-F238E27FC236}">
                <a16:creationId xmlns:a16="http://schemas.microsoft.com/office/drawing/2014/main" id="{C67C0350-D198-15FE-D8BC-534C1E255C1F}"/>
              </a:ext>
            </a:extLst>
          </p:cNvPr>
          <p:cNvSpPr/>
          <p:nvPr/>
        </p:nvSpPr>
        <p:spPr>
          <a:xfrm>
            <a:off x="-3254108" y="0"/>
            <a:ext cx="11880669" cy="6858000"/>
          </a:xfrm>
          <a:prstGeom prst="trapezoi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99B6962-796A-8024-4548-AEBB4CCC2C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2979" y1="34275" x2="50742" y2="28664"/>
                        <a14:foregroundMark x1="50742" y1="28664" x2="54053" y2="28260"/>
                        <a14:foregroundMark x1="52568" y1="42874" x2="54966" y2="42874"/>
                        <a14:backgroundMark x1="52112" y1="58216" x2="52112" y2="58216"/>
                        <a14:backgroundMark x1="49258" y1="58740" x2="49258" y2="58740"/>
                        <a14:backgroundMark x1="45091" y1="63181" x2="45091" y2="63181"/>
                        <a14:backgroundMark x1="42523" y1="71659" x2="42523" y2="71659"/>
                        <a14:backgroundMark x1="36587" y1="73032" x2="36587" y2="73032"/>
                        <a14:backgroundMark x1="33276" y1="71417" x2="33276" y2="71417"/>
                        <a14:backgroundMark x1="48231" y1="55430" x2="48231" y2="55430"/>
                        <a14:backgroundMark x1="79224" y1="66895" x2="79224" y2="66895"/>
                        <a14:backgroundMark x1="73973" y1="67501" x2="73973" y2="675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984"/>
          <a:stretch/>
        </p:blipFill>
        <p:spPr>
          <a:xfrm>
            <a:off x="7341220" y="612508"/>
            <a:ext cx="4850780" cy="6379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06B8FB-C822-51FB-367D-7A3D9ADA3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79" y="3570515"/>
            <a:ext cx="8076565" cy="289994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lv-LV" b="1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Why</a:t>
            </a:r>
            <a:r>
              <a:rPr lang="lv-LV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we</a:t>
            </a:r>
            <a:r>
              <a:rPr lang="lv-LV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have</a:t>
            </a:r>
            <a:r>
              <a:rPr lang="lv-LV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been</a:t>
            </a:r>
            <a:r>
              <a:rPr lang="lv-LV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successful</a:t>
            </a:r>
            <a:r>
              <a:rPr lang="lv-LV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in</a:t>
            </a:r>
            <a:r>
              <a:rPr lang="lv-LV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what</a:t>
            </a:r>
            <a:r>
              <a:rPr lang="lv-LV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b="1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we</a:t>
            </a:r>
            <a:r>
              <a:rPr lang="lv-LV" b="1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do?</a:t>
            </a:r>
          </a:p>
          <a:p>
            <a:pPr algn="ctr">
              <a:buFontTx/>
              <a:buChar char="-"/>
            </a:pP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Strong</a:t>
            </a:r>
            <a:r>
              <a:rPr lang="lv-LV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group</a:t>
            </a:r>
            <a:r>
              <a:rPr lang="lv-LV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of</a:t>
            </a:r>
            <a:r>
              <a:rPr lang="lv-LV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international</a:t>
            </a:r>
            <a:r>
              <a:rPr lang="lv-LV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partners</a:t>
            </a:r>
            <a:endParaRPr lang="en-US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algn="ctr">
              <a:buFontTx/>
              <a:buChar char="-"/>
            </a:pP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Reflecting on what we are doing and how we are doing it</a:t>
            </a:r>
            <a:endParaRPr lang="lv-LV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algn="ctr">
              <a:buFontTx/>
              <a:buChar char="-"/>
            </a:pP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Willingness</a:t>
            </a:r>
            <a:r>
              <a:rPr lang="lv-LV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to </a:t>
            </a: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listen</a:t>
            </a:r>
            <a:r>
              <a:rPr lang="lv-LV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and</a:t>
            </a:r>
            <a:r>
              <a:rPr lang="lv-LV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learn</a:t>
            </a:r>
            <a:r>
              <a:rPr lang="lv-LV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from</a:t>
            </a:r>
            <a:r>
              <a:rPr lang="lv-LV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our</a:t>
            </a:r>
            <a:r>
              <a:rPr lang="lv-LV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mistakes</a:t>
            </a:r>
            <a:endParaRPr lang="lv-LV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algn="ctr">
              <a:buFontTx/>
              <a:buChar char="-"/>
            </a:pP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Allocating</a:t>
            </a:r>
            <a:r>
              <a:rPr lang="lv-LV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money</a:t>
            </a:r>
            <a:r>
              <a:rPr lang="lv-LV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for</a:t>
            </a:r>
            <a:r>
              <a:rPr lang="lv-LV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this</a:t>
            </a:r>
            <a:r>
              <a:rPr lang="lv-LV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activity</a:t>
            </a:r>
            <a:endParaRPr lang="lv-LV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683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, circle&#10;&#10;Description automatically generated">
            <a:extLst>
              <a:ext uri="{FF2B5EF4-FFF2-40B4-BE49-F238E27FC236}">
                <a16:creationId xmlns:a16="http://schemas.microsoft.com/office/drawing/2014/main" id="{5DD1514B-CA88-AC58-54E7-2F4BD56D06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9537" y="-233552"/>
            <a:ext cx="4766407" cy="6740634"/>
          </a:xfrm>
          <a:prstGeom prst="rect">
            <a:avLst/>
          </a:prstGeom>
        </p:spPr>
      </p:pic>
      <p:sp>
        <p:nvSpPr>
          <p:cNvPr id="4" name="Trapezoid 3">
            <a:extLst>
              <a:ext uri="{FF2B5EF4-FFF2-40B4-BE49-F238E27FC236}">
                <a16:creationId xmlns:a16="http://schemas.microsoft.com/office/drawing/2014/main" id="{DCC15313-1894-930E-9E85-A5BF8860B4B9}"/>
              </a:ext>
            </a:extLst>
          </p:cNvPr>
          <p:cNvSpPr/>
          <p:nvPr/>
        </p:nvSpPr>
        <p:spPr>
          <a:xfrm>
            <a:off x="5055320" y="0"/>
            <a:ext cx="11880669" cy="6858000"/>
          </a:xfrm>
          <a:prstGeom prst="trapezoi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6DAAEF-DE2C-9005-146B-E5AAE872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5406" y="1390150"/>
            <a:ext cx="9144000" cy="2387600"/>
          </a:xfrm>
        </p:spPr>
        <p:txBody>
          <a:bodyPr>
            <a:normAutofit/>
          </a:bodyPr>
          <a:lstStyle/>
          <a:p>
            <a:r>
              <a:rPr lang="lv-LV" sz="6000" b="1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Thank</a:t>
            </a:r>
            <a:r>
              <a:rPr lang="lv-LV" sz="6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lv-LV" sz="6000" b="1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you</a:t>
            </a:r>
            <a:r>
              <a:rPr lang="lv-LV" sz="6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!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64BEB-4720-A676-9CA2-93493E879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5406" y="3869825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Mikelis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Grivins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dr.soc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professor at Riga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Stradins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University,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senior researcher at Baltic Studies Centre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mail: mikelis.grivins@rsu.lv</a:t>
            </a:r>
          </a:p>
        </p:txBody>
      </p:sp>
      <p:pic>
        <p:nvPicPr>
          <p:cNvPr id="7" name="Picture 2" descr="Cocoreado">
            <a:extLst>
              <a:ext uri="{FF2B5EF4-FFF2-40B4-BE49-F238E27FC236}">
                <a16:creationId xmlns:a16="http://schemas.microsoft.com/office/drawing/2014/main" id="{CA15B03E-E171-4B4A-CEBF-BAEC61920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" y="5820621"/>
            <a:ext cx="2552140" cy="8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073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F610796-8F21-BA76-2FD9-D042AE0F6C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353" y="480825"/>
            <a:ext cx="4403747" cy="6225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7C2D3B-D55B-63B9-18B3-81C1D3CF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The focus of this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02041-BC57-9A5E-F88A-59ADCB005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48743"/>
            <a:ext cx="7638144" cy="315806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6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Since 2020, we have been working to build a pan-European network of 40 food activists</a:t>
            </a:r>
            <a:r>
              <a:rPr lang="lv-LV" sz="26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;</a:t>
            </a:r>
          </a:p>
          <a:p>
            <a:pPr>
              <a:buFontTx/>
              <a:buChar char="-"/>
            </a:pPr>
            <a:r>
              <a:rPr lang="en-US" sz="26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In the years of its existence the network has been used to share cutting-edge research results, to test research results and - it has spawned six new food-related initiatives.</a:t>
            </a:r>
            <a:endParaRPr lang="lv-LV" sz="2600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06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B966170-AE60-9C1B-3FD6-AE78F96887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483" y="568223"/>
            <a:ext cx="4183794" cy="5916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E7D2C1-A28A-41C0-8CC8-B16C1107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07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18E3B-BC27-488C-A939-BE3A3088D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655" y="2786742"/>
            <a:ext cx="9165771" cy="40712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In the year 2020 one of our project H2020 proposals titled COCOREADO was funded. It was a CSA project aimed at using research results to facilitate change in the food systems:</a:t>
            </a:r>
          </a:p>
          <a:p>
            <a:pPr>
              <a:buFontTx/>
              <a:buChar char="-"/>
            </a:pP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To make the systems more sustainable;</a:t>
            </a:r>
          </a:p>
          <a:p>
            <a:pPr>
              <a:buFontTx/>
              <a:buChar char="-"/>
            </a:pP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To improve farmers' position within the supply chain.</a:t>
            </a:r>
            <a:endParaRPr lang="lv-LV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lv-LV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E101A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There is a huge difference between communication and achieving, that somebody uses the results of your study. We were striving for the second.</a:t>
            </a:r>
            <a:endParaRPr lang="lv-LV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  <a:p>
            <a:pPr marL="457200" lvl="1" indent="0">
              <a:buNone/>
            </a:pPr>
            <a:endParaRPr lang="lv-LV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</p:txBody>
      </p:sp>
      <p:pic>
        <p:nvPicPr>
          <p:cNvPr id="7170" name="Picture 2" descr="Cocoreado">
            <a:extLst>
              <a:ext uri="{FF2B5EF4-FFF2-40B4-BE49-F238E27FC236}">
                <a16:creationId xmlns:a16="http://schemas.microsoft.com/office/drawing/2014/main" id="{BFFDC70D-4AD1-4004-8AA1-12A450893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9390" y="568223"/>
            <a:ext cx="4476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5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he process of food supply chain. | Download Scientific Diagram">
            <a:extLst>
              <a:ext uri="{FF2B5EF4-FFF2-40B4-BE49-F238E27FC236}">
                <a16:creationId xmlns:a16="http://schemas.microsoft.com/office/drawing/2014/main" id="{D4A52C5A-6794-9A04-A40A-80D015FE1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72" y="1173165"/>
            <a:ext cx="7432871" cy="511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B01BC6-549C-8733-DAFF-F96A2CAA9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6" y="2005149"/>
            <a:ext cx="4121926" cy="3889710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E101A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The challenge of food-related change is that we have to think about the change in terms of “systems”. This means that there is a large network of interlinked actors being affected by any change taking place.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BF8515-0D84-7B7D-7BEC-0CC3F318642C}"/>
              </a:ext>
            </a:extLst>
          </p:cNvPr>
          <p:cNvSpPr/>
          <p:nvPr/>
        </p:nvSpPr>
        <p:spPr>
          <a:xfrm>
            <a:off x="185057" y="643335"/>
            <a:ext cx="5431972" cy="707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05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4C1DB-DD48-41F7-BA22-652A04384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The perspective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4C61072-04A2-B61B-071A-F00CB8164B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0404629"/>
              </p:ext>
            </p:extLst>
          </p:nvPr>
        </p:nvGraphicFramePr>
        <p:xfrm>
          <a:off x="195943" y="1031966"/>
          <a:ext cx="11808823" cy="577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B0A0DC7-70E4-30F3-754C-4E9FF63FD933}"/>
              </a:ext>
            </a:extLst>
          </p:cNvPr>
          <p:cNvSpPr txBox="1"/>
          <p:nvPr/>
        </p:nvSpPr>
        <p:spPr>
          <a:xfrm>
            <a:off x="9594667" y="2220686"/>
            <a:ext cx="23948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We will not have resources to convince those, opposing change.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DA7A3E7-E87A-F2F3-756D-74A5D5245C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586" b="100000" l="9983" r="89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337660" y="3429000"/>
            <a:ext cx="329853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67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zoid 5">
            <a:extLst>
              <a:ext uri="{FF2B5EF4-FFF2-40B4-BE49-F238E27FC236}">
                <a16:creationId xmlns:a16="http://schemas.microsoft.com/office/drawing/2014/main" id="{C67C0350-D198-15FE-D8BC-534C1E255C1F}"/>
              </a:ext>
            </a:extLst>
          </p:cNvPr>
          <p:cNvSpPr/>
          <p:nvPr/>
        </p:nvSpPr>
        <p:spPr>
          <a:xfrm>
            <a:off x="-3254108" y="0"/>
            <a:ext cx="11880669" cy="6858000"/>
          </a:xfrm>
          <a:prstGeom prst="trapezoi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DB2A3E7-9B34-B163-7C4C-1E8472C8D9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5991"/>
          <a:stretch/>
        </p:blipFill>
        <p:spPr>
          <a:xfrm>
            <a:off x="8543110" y="1156329"/>
            <a:ext cx="6039446" cy="631930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06B8FB-C822-51FB-367D-7A3D9ADA3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06" y="3519713"/>
            <a:ext cx="8795024" cy="2725779"/>
          </a:xfrm>
        </p:spPr>
        <p:txBody>
          <a:bodyPr>
            <a:normAutofit/>
          </a:bodyPr>
          <a:lstStyle/>
          <a:p>
            <a:pPr marL="514350" indent="-514350" algn="ctr">
              <a:buAutoNum type="arabicPeriod"/>
            </a:pP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We envisioned a network of people passionate about food and interested in change.</a:t>
            </a:r>
          </a:p>
          <a:p>
            <a:pPr marL="514350" indent="-514350" algn="ctr">
              <a:buAutoNum type="arabicPeriod"/>
            </a:pP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Our task would be to prepare and support the attempts of this group to communicate.</a:t>
            </a:r>
          </a:p>
          <a:p>
            <a:pPr marL="514350" indent="-514350" algn="ctr">
              <a:buAutoNum type="arabicPeriod"/>
            </a:pPr>
            <a:r>
              <a:rPr lang="en-US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To do this we established a training program for food ambassadors. </a:t>
            </a:r>
          </a:p>
        </p:txBody>
      </p:sp>
    </p:spTree>
    <p:extLst>
      <p:ext uri="{BB962C8B-B14F-4D97-AF65-F5344CB8AC3E}">
        <p14:creationId xmlns:p14="http://schemas.microsoft.com/office/powerpoint/2010/main" val="3554673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67308B-D119-94E7-FB9D-AE7740E149C9}"/>
              </a:ext>
            </a:extLst>
          </p:cNvPr>
          <p:cNvSpPr/>
          <p:nvPr/>
        </p:nvSpPr>
        <p:spPr>
          <a:xfrm>
            <a:off x="725714" y="2074636"/>
            <a:ext cx="1937657" cy="19353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</a:t>
            </a:r>
          </a:p>
          <a:p>
            <a:pPr algn="ctr"/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Finding the right people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2DBF60-9FFC-1AB9-0BC7-F2AEA25A0933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Challenges of the approach</a:t>
            </a:r>
            <a:r>
              <a:rPr lang="lv-LV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(1)</a:t>
            </a:r>
            <a:endParaRPr lang="en-US" b="1" dirty="0">
              <a:solidFill>
                <a:srgbClr val="C00000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062A99-DAC2-8DEF-6CEF-960689AB0636}"/>
              </a:ext>
            </a:extLst>
          </p:cNvPr>
          <p:cNvSpPr/>
          <p:nvPr/>
        </p:nvSpPr>
        <p:spPr>
          <a:xfrm>
            <a:off x="2946399" y="2074636"/>
            <a:ext cx="1937657" cy="19353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</a:t>
            </a:r>
          </a:p>
          <a:p>
            <a:pPr algn="ctr"/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Engaging all system</a:t>
            </a:r>
          </a:p>
          <a:p>
            <a:pPr algn="ctr"/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7A2D57-E43C-D72F-6CBB-7D92941BD8EB}"/>
              </a:ext>
            </a:extLst>
          </p:cNvPr>
          <p:cNvSpPr/>
          <p:nvPr/>
        </p:nvSpPr>
        <p:spPr>
          <a:xfrm>
            <a:off x="5167084" y="2074636"/>
            <a:ext cx="1937657" cy="19353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3. </a:t>
            </a:r>
          </a:p>
          <a:p>
            <a:pPr algn="ctr"/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 interest/ trust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3AC128-AF8E-4DD1-BB35-F66FF8BB2A43}"/>
              </a:ext>
            </a:extLst>
          </p:cNvPr>
          <p:cNvSpPr/>
          <p:nvPr/>
        </p:nvSpPr>
        <p:spPr>
          <a:xfrm>
            <a:off x="7387769" y="2074635"/>
            <a:ext cx="1937657" cy="19353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 </a:t>
            </a:r>
          </a:p>
          <a:p>
            <a:pPr algn="ctr"/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Maintain interest/ trust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58C867-7877-EA30-FCE8-2D3741C950EF}"/>
              </a:ext>
            </a:extLst>
          </p:cNvPr>
          <p:cNvSpPr/>
          <p:nvPr/>
        </p:nvSpPr>
        <p:spPr>
          <a:xfrm>
            <a:off x="9608454" y="2071459"/>
            <a:ext cx="1937657" cy="19353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5. </a:t>
            </a:r>
          </a:p>
          <a:p>
            <a:pPr algn="ctr"/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Provide the right insights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DF6208-3FE7-5F42-0041-FAFD21DD3CC0}"/>
              </a:ext>
            </a:extLst>
          </p:cNvPr>
          <p:cNvSpPr/>
          <p:nvPr/>
        </p:nvSpPr>
        <p:spPr>
          <a:xfrm>
            <a:off x="725714" y="4241573"/>
            <a:ext cx="1937657" cy="19353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Using the existing structures to communicate our needs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2775A2-2DB1-FF9A-7D91-E7448A28F744}"/>
              </a:ext>
            </a:extLst>
          </p:cNvPr>
          <p:cNvSpPr/>
          <p:nvPr/>
        </p:nvSpPr>
        <p:spPr>
          <a:xfrm>
            <a:off x="2946399" y="4241573"/>
            <a:ext cx="1937657" cy="19353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Developing an appealing proposal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3407F2-D188-165B-2F9C-493046A14DB0}"/>
              </a:ext>
            </a:extLst>
          </p:cNvPr>
          <p:cNvSpPr/>
          <p:nvPr/>
        </p:nvSpPr>
        <p:spPr>
          <a:xfrm>
            <a:off x="5167084" y="4241573"/>
            <a:ext cx="1937657" cy="19353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Focusing on the real problems. Being transparent.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A840B-7CA9-3300-42F5-D64832A6888C}"/>
              </a:ext>
            </a:extLst>
          </p:cNvPr>
          <p:cNvSpPr/>
          <p:nvPr/>
        </p:nvSpPr>
        <p:spPr>
          <a:xfrm>
            <a:off x="7387769" y="4241573"/>
            <a:ext cx="1937657" cy="19353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Giving your best in developing the program. Listening to ambassadors.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4EA05A-A25F-C0D9-4BA6-CA223BA73AB5}"/>
              </a:ext>
            </a:extLst>
          </p:cNvPr>
          <p:cNvSpPr/>
          <p:nvPr/>
        </p:nvSpPr>
        <p:spPr>
          <a:xfrm>
            <a:off x="9608454" y="4241573"/>
            <a:ext cx="1937657" cy="19353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 feedback channels. Change when things are not working.</a:t>
            </a:r>
          </a:p>
        </p:txBody>
      </p:sp>
    </p:spTree>
    <p:extLst>
      <p:ext uri="{BB962C8B-B14F-4D97-AF65-F5344CB8AC3E}">
        <p14:creationId xmlns:p14="http://schemas.microsoft.com/office/powerpoint/2010/main" val="1584854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apezoid 7">
            <a:extLst>
              <a:ext uri="{FF2B5EF4-FFF2-40B4-BE49-F238E27FC236}">
                <a16:creationId xmlns:a16="http://schemas.microsoft.com/office/drawing/2014/main" id="{06AFFDE1-1611-426A-2D3E-8F1D8A8BCE2F}"/>
              </a:ext>
            </a:extLst>
          </p:cNvPr>
          <p:cNvSpPr/>
          <p:nvPr/>
        </p:nvSpPr>
        <p:spPr>
          <a:xfrm>
            <a:off x="6082231" y="0"/>
            <a:ext cx="11880669" cy="6858000"/>
          </a:xfrm>
          <a:prstGeom prst="trapezoid">
            <a:avLst>
              <a:gd name="adj" fmla="val 2129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EE84E-C5B4-4542-AC87-46E45D7BE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1263" y="2210254"/>
            <a:ext cx="5885543" cy="41252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No mat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er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how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good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you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are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you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cannot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develop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a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network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and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a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training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program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on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your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own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You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need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partners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who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also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feel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responsible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for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final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result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!</a:t>
            </a:r>
          </a:p>
          <a:p>
            <a:pPr marL="0" indent="0">
              <a:buNone/>
            </a:pPr>
            <a:endParaRPr lang="lv-LV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One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creates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this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shared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responsibility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by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being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open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and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transparent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at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all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steps,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assigning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roles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to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partners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asking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for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their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advice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,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and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showing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benefits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developed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 err="1">
                <a:latin typeface="Helvetica" panose="020B0604020202020204" pitchFamily="34" charset="0"/>
                <a:cs typeface="Helvetica" panose="020B0604020202020204" pitchFamily="34" charset="0"/>
              </a:rPr>
              <a:t>solution</a:t>
            </a:r>
            <a:r>
              <a:rPr lang="lv-LV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pic>
        <p:nvPicPr>
          <p:cNvPr id="5" name="Picture 4" descr="A group of people sitting around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46C793ED-428E-46D9-BAF1-DB6428356E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65" y="2211720"/>
            <a:ext cx="5396753" cy="404756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52B16E-712F-229F-AF6B-49FBD436C72C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Challenges of the approach</a:t>
            </a:r>
            <a:r>
              <a:rPr lang="lv-LV" b="1" dirty="0">
                <a:solidFill>
                  <a:srgbClr val="C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 (2)</a:t>
            </a:r>
            <a:endParaRPr lang="en-US" b="1" dirty="0">
              <a:solidFill>
                <a:srgbClr val="C00000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79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2978</TotalTime>
  <Words>1048</Words>
  <Application>Microsoft Office PowerPoint</Application>
  <PresentationFormat>Widescreen</PresentationFormat>
  <Paragraphs>126</Paragraphs>
  <Slides>21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ＭＳ Ｐゴシック</vt:lpstr>
      <vt:lpstr>Arial</vt:lpstr>
      <vt:lpstr>Calibri</vt:lpstr>
      <vt:lpstr>Calibri Light</vt:lpstr>
      <vt:lpstr>Cambria</vt:lpstr>
      <vt:lpstr>Helvetica</vt:lpstr>
      <vt:lpstr>ＭＳ 明朝</vt:lpstr>
      <vt:lpstr>Times New Roman</vt:lpstr>
      <vt:lpstr>Office Theme</vt:lpstr>
      <vt:lpstr>Enabling enthusiasts  to become ambassadors  of your research</vt:lpstr>
      <vt:lpstr>About me</vt:lpstr>
      <vt:lpstr>The focus of this story</vt:lpstr>
      <vt:lpstr>Case study</vt:lpstr>
      <vt:lpstr>PowerPoint Presentation</vt:lpstr>
      <vt:lpstr>The perspective</vt:lpstr>
      <vt:lpstr>PowerPoint Presentation</vt:lpstr>
      <vt:lpstr>PowerPoint Presentation</vt:lpstr>
      <vt:lpstr>PowerPoint Presentation</vt:lpstr>
      <vt:lpstr>So how we did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Enabling enthusiasts  to become ambassadors  of your research</dc:title>
  <dc:creator>Miķelis Grīviņš</dc:creator>
  <cp:lastModifiedBy>Hanna Raidvere-Sepp</cp:lastModifiedBy>
  <cp:revision>9</cp:revision>
  <dcterms:created xsi:type="dcterms:W3CDTF">2023-04-17T19:51:45Z</dcterms:created>
  <dcterms:modified xsi:type="dcterms:W3CDTF">2023-05-18T12:21:52Z</dcterms:modified>
</cp:coreProperties>
</file>